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50" r:id="rId1"/>
    <p:sldMasterId id="2147483776" r:id="rId2"/>
  </p:sldMasterIdLst>
  <p:notesMasterIdLst>
    <p:notesMasterId r:id="rId97"/>
  </p:notesMasterIdLst>
  <p:sldIdLst>
    <p:sldId id="257" r:id="rId3"/>
    <p:sldId id="512" r:id="rId4"/>
    <p:sldId id="513" r:id="rId5"/>
    <p:sldId id="514" r:id="rId6"/>
    <p:sldId id="460" r:id="rId7"/>
    <p:sldId id="511" r:id="rId8"/>
    <p:sldId id="461" r:id="rId9"/>
    <p:sldId id="462" r:id="rId10"/>
    <p:sldId id="464" r:id="rId11"/>
    <p:sldId id="333" r:id="rId12"/>
    <p:sldId id="334" r:id="rId13"/>
    <p:sldId id="465" r:id="rId14"/>
    <p:sldId id="515" r:id="rId15"/>
    <p:sldId id="259" r:id="rId16"/>
    <p:sldId id="466" r:id="rId17"/>
    <p:sldId id="376" r:id="rId18"/>
    <p:sldId id="375" r:id="rId19"/>
    <p:sldId id="378" r:id="rId20"/>
    <p:sldId id="335" r:id="rId21"/>
    <p:sldId id="336" r:id="rId22"/>
    <p:sldId id="379" r:id="rId23"/>
    <p:sldId id="260" r:id="rId24"/>
    <p:sldId id="516" r:id="rId25"/>
    <p:sldId id="337" r:id="rId26"/>
    <p:sldId id="338" r:id="rId27"/>
    <p:sldId id="420" r:id="rId28"/>
    <p:sldId id="261" r:id="rId29"/>
    <p:sldId id="416" r:id="rId30"/>
    <p:sldId id="417" r:id="rId31"/>
    <p:sldId id="418" r:id="rId32"/>
    <p:sldId id="422" r:id="rId33"/>
    <p:sldId id="525" r:id="rId34"/>
    <p:sldId id="341" r:id="rId35"/>
    <p:sldId id="342" r:id="rId36"/>
    <p:sldId id="442" r:id="rId37"/>
    <p:sldId id="444" r:id="rId38"/>
    <p:sldId id="443" r:id="rId39"/>
    <p:sldId id="526" r:id="rId40"/>
    <p:sldId id="527" r:id="rId41"/>
    <p:sldId id="528" r:id="rId42"/>
    <p:sldId id="471" r:id="rId43"/>
    <p:sldId id="472" r:id="rId44"/>
    <p:sldId id="505" r:id="rId45"/>
    <p:sldId id="529" r:id="rId46"/>
    <p:sldId id="523" r:id="rId47"/>
    <p:sldId id="470" r:id="rId48"/>
    <p:sldId id="469" r:id="rId49"/>
    <p:sldId id="522" r:id="rId50"/>
    <p:sldId id="507" r:id="rId51"/>
    <p:sldId id="452" r:id="rId52"/>
    <p:sldId id="453" r:id="rId53"/>
    <p:sldId id="530" r:id="rId54"/>
    <p:sldId id="531" r:id="rId55"/>
    <p:sldId id="344" r:id="rId56"/>
    <p:sldId id="485" r:id="rId57"/>
    <p:sldId id="532" r:id="rId58"/>
    <p:sldId id="274" r:id="rId59"/>
    <p:sldId id="533" r:id="rId60"/>
    <p:sldId id="534" r:id="rId61"/>
    <p:sldId id="508" r:id="rId62"/>
    <p:sldId id="535" r:id="rId63"/>
    <p:sldId id="536" r:id="rId64"/>
    <p:sldId id="457" r:id="rId65"/>
    <p:sldId id="458" r:id="rId66"/>
    <p:sldId id="385" r:id="rId67"/>
    <p:sldId id="359" r:id="rId68"/>
    <p:sldId id="492" r:id="rId69"/>
    <p:sldId id="493" r:id="rId70"/>
    <p:sldId id="495" r:id="rId71"/>
    <p:sldId id="497" r:id="rId72"/>
    <p:sldId id="498" r:id="rId73"/>
    <p:sldId id="499" r:id="rId74"/>
    <p:sldId id="524" r:id="rId75"/>
    <p:sldId id="361" r:id="rId76"/>
    <p:sldId id="486" r:id="rId77"/>
    <p:sldId id="487" r:id="rId78"/>
    <p:sldId id="386" r:id="rId79"/>
    <p:sldId id="368" r:id="rId80"/>
    <p:sldId id="387" r:id="rId81"/>
    <p:sldId id="509" r:id="rId82"/>
    <p:sldId id="388" r:id="rId83"/>
    <p:sldId id="291" r:id="rId84"/>
    <p:sldId id="326" r:id="rId85"/>
    <p:sldId id="392" r:id="rId86"/>
    <p:sldId id="489" r:id="rId87"/>
    <p:sldId id="490" r:id="rId88"/>
    <p:sldId id="491" r:id="rId89"/>
    <p:sldId id="327" r:id="rId90"/>
    <p:sldId id="407" r:id="rId91"/>
    <p:sldId id="408" r:id="rId92"/>
    <p:sldId id="409" r:id="rId93"/>
    <p:sldId id="410" r:id="rId94"/>
    <p:sldId id="405" r:id="rId95"/>
    <p:sldId id="374" r:id="rId9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1E77"/>
    <a:srgbClr val="1A2286"/>
    <a:srgbClr val="1B238D"/>
    <a:srgbClr val="1F28A1"/>
    <a:srgbClr val="000066"/>
    <a:srgbClr val="FFFF00"/>
    <a:srgbClr val="FF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637" autoAdjust="0"/>
  </p:normalViewPr>
  <p:slideViewPr>
    <p:cSldViewPr snapToGrid="0">
      <p:cViewPr>
        <p:scale>
          <a:sx n="108" d="100"/>
          <a:sy n="108" d="100"/>
        </p:scale>
        <p:origin x="560" y="536"/>
      </p:cViewPr>
      <p:guideLst>
        <p:guide orient="horz" pos="2160"/>
        <p:guide pos="2880"/>
      </p:guideLst>
    </p:cSldViewPr>
  </p:slideViewPr>
  <p:notesTextViewPr>
    <p:cViewPr>
      <p:scale>
        <a:sx n="100" d="100"/>
        <a:sy n="100" d="100"/>
      </p:scale>
      <p:origin x="0" y="0"/>
    </p:cViewPr>
  </p:notesTextViewPr>
  <p:sorterViewPr>
    <p:cViewPr>
      <p:scale>
        <a:sx n="80" d="100"/>
        <a:sy n="80" d="100"/>
      </p:scale>
      <p:origin x="0" y="482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870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70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70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870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FA4BE742-F341-9148-A94E-C374EDF98398}" type="slidenum">
              <a:rPr lang="en-US"/>
              <a:pPr>
                <a:defRPr/>
              </a:pPr>
              <a:t>‹#›</a:t>
            </a:fld>
            <a:endParaRPr lang="en-US"/>
          </a:p>
        </p:txBody>
      </p:sp>
    </p:spTree>
    <p:extLst>
      <p:ext uri="{BB962C8B-B14F-4D97-AF65-F5344CB8AC3E}">
        <p14:creationId xmlns:p14="http://schemas.microsoft.com/office/powerpoint/2010/main" val="382142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19B0F2-DC3A-4FC5-9045-5ABCB903D142}" type="slidenum">
              <a:rPr lang="en-US"/>
              <a:pPr/>
              <a:t>14</a:t>
            </a:fld>
            <a:endParaRPr lang="en-US" dirty="0"/>
          </a:p>
        </p:txBody>
      </p:sp>
      <p:sp>
        <p:nvSpPr>
          <p:cNvPr id="139266" name="Rectangle 2"/>
          <p:cNvSpPr>
            <a:spLocks noGrp="1" noRot="1" noChangeAspect="1" noChangeArrowheads="1" noTextEdit="1"/>
          </p:cNvSpPr>
          <p:nvPr>
            <p:ph type="sldImg"/>
          </p:nvPr>
        </p:nvSpPr>
        <p:spPr>
          <a:xfrm>
            <a:off x="2209800" y="685800"/>
            <a:ext cx="2438400" cy="1828800"/>
          </a:xfrm>
          <a:ln/>
        </p:spPr>
      </p:sp>
      <p:sp>
        <p:nvSpPr>
          <p:cNvPr id="139267" name="Rectangle 3"/>
          <p:cNvSpPr>
            <a:spLocks noGrp="1" noChangeArrowheads="1"/>
          </p:cNvSpPr>
          <p:nvPr>
            <p:ph type="body" idx="1"/>
          </p:nvPr>
        </p:nvSpPr>
        <p:spPr>
          <a:xfrm>
            <a:off x="686099" y="2667001"/>
            <a:ext cx="5639097" cy="5790595"/>
          </a:xfrm>
        </p:spPr>
        <p:txBody>
          <a:bodyPr/>
          <a:lstStyle/>
          <a:p>
            <a:pPr algn="just"/>
            <a:endParaRPr lang="en-GB" dirty="0">
              <a:cs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6D2B89-CA6A-4156-B085-170AA436068E}" type="slidenum">
              <a:rPr lang="en-US"/>
              <a:pPr/>
              <a:t>57</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a:solidFill>
            <a:srgbClr val="FFFFFF"/>
          </a:solidFill>
          <a:ln/>
        </p:spPr>
      </p:sp>
      <p:sp>
        <p:nvSpPr>
          <p:cNvPr id="60418" name="Notes Placeholder 2"/>
          <p:cNvSpPr>
            <a:spLocks noGrp="1"/>
          </p:cNvSpPr>
          <p:nvPr>
            <p:ph type="body" idx="1"/>
          </p:nvPr>
        </p:nvSpPr>
        <p:spPr>
          <a:solidFill>
            <a:srgbClr val="FFFFFF"/>
          </a:solidFill>
          <a:ln>
            <a:solidFill>
              <a:srgbClr val="000000"/>
            </a:solidFill>
          </a:ln>
        </p:spPr>
        <p:txBody>
          <a:bodyPr/>
          <a:lstStyle/>
          <a:p>
            <a:endParaRPr lang="en-US">
              <a:latin typeface="Times New Roman" pitchFamily="18" charset="0"/>
            </a:endParaRPr>
          </a:p>
        </p:txBody>
      </p:sp>
      <p:sp>
        <p:nvSpPr>
          <p:cNvPr id="60419"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imes New Roman" pitchFamily="18" charset="0"/>
                <a:ea typeface="Osaka" charset="-128"/>
              </a:defRPr>
            </a:lvl1pPr>
            <a:lvl2pPr marL="742950" indent="-285750" eaLnBrk="0" hangingPunct="0">
              <a:defRPr sz="2400">
                <a:solidFill>
                  <a:schemeClr val="tx1"/>
                </a:solidFill>
                <a:latin typeface="Times New Roman" pitchFamily="18" charset="0"/>
                <a:ea typeface="Osaka" charset="-128"/>
              </a:defRPr>
            </a:lvl2pPr>
            <a:lvl3pPr marL="1143000" indent="-228600" eaLnBrk="0" hangingPunct="0">
              <a:defRPr sz="2400">
                <a:solidFill>
                  <a:schemeClr val="tx1"/>
                </a:solidFill>
                <a:latin typeface="Times New Roman" pitchFamily="18" charset="0"/>
                <a:ea typeface="Osaka" charset="-128"/>
              </a:defRPr>
            </a:lvl3pPr>
            <a:lvl4pPr marL="1600200" indent="-228600" eaLnBrk="0" hangingPunct="0">
              <a:defRPr sz="2400">
                <a:solidFill>
                  <a:schemeClr val="tx1"/>
                </a:solidFill>
                <a:latin typeface="Times New Roman" pitchFamily="18" charset="0"/>
                <a:ea typeface="Osaka" charset="-128"/>
              </a:defRPr>
            </a:lvl4pPr>
            <a:lvl5pPr marL="2057400" indent="-228600" eaLnBrk="0" hangingPunct="0">
              <a:defRPr sz="2400">
                <a:solidFill>
                  <a:schemeClr val="tx1"/>
                </a:solidFill>
                <a:latin typeface="Times New Roman" pitchFamily="18" charset="0"/>
                <a:ea typeface="Osaka" charset="-128"/>
              </a:defRPr>
            </a:lvl5pPr>
            <a:lvl6pPr marL="2514600" indent="-228600" eaLnBrk="0" fontAlgn="base" hangingPunct="0">
              <a:spcBef>
                <a:spcPct val="0"/>
              </a:spcBef>
              <a:spcAft>
                <a:spcPct val="0"/>
              </a:spcAft>
              <a:defRPr sz="2400">
                <a:solidFill>
                  <a:schemeClr val="tx1"/>
                </a:solidFill>
                <a:latin typeface="Times New Roman" pitchFamily="18" charset="0"/>
                <a:ea typeface="Osaka" charset="-128"/>
              </a:defRPr>
            </a:lvl6pPr>
            <a:lvl7pPr marL="2971800" indent="-228600" eaLnBrk="0" fontAlgn="base" hangingPunct="0">
              <a:spcBef>
                <a:spcPct val="0"/>
              </a:spcBef>
              <a:spcAft>
                <a:spcPct val="0"/>
              </a:spcAft>
              <a:defRPr sz="2400">
                <a:solidFill>
                  <a:schemeClr val="tx1"/>
                </a:solidFill>
                <a:latin typeface="Times New Roman" pitchFamily="18" charset="0"/>
                <a:ea typeface="Osaka" charset="-128"/>
              </a:defRPr>
            </a:lvl7pPr>
            <a:lvl8pPr marL="3429000" indent="-228600" eaLnBrk="0" fontAlgn="base" hangingPunct="0">
              <a:spcBef>
                <a:spcPct val="0"/>
              </a:spcBef>
              <a:spcAft>
                <a:spcPct val="0"/>
              </a:spcAft>
              <a:defRPr sz="2400">
                <a:solidFill>
                  <a:schemeClr val="tx1"/>
                </a:solidFill>
                <a:latin typeface="Times New Roman" pitchFamily="18" charset="0"/>
                <a:ea typeface="Osaka" charset="-128"/>
              </a:defRPr>
            </a:lvl8pPr>
            <a:lvl9pPr marL="3886200" indent="-228600" eaLnBrk="0" fontAlgn="base" hangingPunct="0">
              <a:spcBef>
                <a:spcPct val="0"/>
              </a:spcBef>
              <a:spcAft>
                <a:spcPct val="0"/>
              </a:spcAft>
              <a:defRPr sz="2400">
                <a:solidFill>
                  <a:schemeClr val="tx1"/>
                </a:solidFill>
                <a:latin typeface="Times New Roman" pitchFamily="18" charset="0"/>
                <a:ea typeface="Osaka" charset="-128"/>
              </a:defRPr>
            </a:lvl9pPr>
          </a:lstStyle>
          <a:p>
            <a:pPr algn="r">
              <a:spcBef>
                <a:spcPct val="20000"/>
              </a:spcBef>
              <a:buFontTx/>
              <a:buChar char="•"/>
            </a:pPr>
            <a:fld id="{B83FFBFB-9429-4248-8792-C387C7551893}" type="slidenum">
              <a:rPr lang="en-US" sz="1200">
                <a:latin typeface="Arial" pitchFamily="34" charset="0"/>
              </a:rPr>
              <a:pPr algn="r">
                <a:spcBef>
                  <a:spcPct val="20000"/>
                </a:spcBef>
                <a:buFontTx/>
                <a:buChar char="•"/>
              </a:pPr>
              <a:t>59</a:t>
            </a:fld>
            <a:endParaRPr lang="en-US" sz="120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601444-1F6B-4E41-81A0-BD462B8A5B7C}" type="slidenum">
              <a:rPr lang="en-US"/>
              <a:pPr/>
              <a:t>68</a:t>
            </a:fld>
            <a:endParaRPr lang="en-US" dirty="0"/>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solidFill>
            <a:srgbClr val="FFFFFF"/>
          </a:solidFill>
          <a:ln/>
        </p:spPr>
      </p:sp>
      <p:sp>
        <p:nvSpPr>
          <p:cNvPr id="65538" name="Notes Placeholder 2"/>
          <p:cNvSpPr>
            <a:spLocks noGrp="1"/>
          </p:cNvSpPr>
          <p:nvPr>
            <p:ph type="body" idx="1"/>
          </p:nvPr>
        </p:nvSpPr>
        <p:spPr>
          <a:solidFill>
            <a:srgbClr val="FFFFFF"/>
          </a:solidFill>
          <a:ln>
            <a:solidFill>
              <a:srgbClr val="000000"/>
            </a:solidFill>
          </a:ln>
        </p:spPr>
        <p:txBody>
          <a:bodyPr/>
          <a:lstStyle/>
          <a:p>
            <a:endParaRPr lang="en-US">
              <a:latin typeface="Times New Roman" pitchFamily="18" charset="0"/>
            </a:endParaRPr>
          </a:p>
        </p:txBody>
      </p:sp>
      <p:sp>
        <p:nvSpPr>
          <p:cNvPr id="65539"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imes New Roman" pitchFamily="18" charset="0"/>
                <a:ea typeface="Osaka" charset="-128"/>
              </a:defRPr>
            </a:lvl1pPr>
            <a:lvl2pPr marL="742950" indent="-285750" eaLnBrk="0" hangingPunct="0">
              <a:defRPr sz="2400">
                <a:solidFill>
                  <a:schemeClr val="tx1"/>
                </a:solidFill>
                <a:latin typeface="Times New Roman" pitchFamily="18" charset="0"/>
                <a:ea typeface="Osaka" charset="-128"/>
              </a:defRPr>
            </a:lvl2pPr>
            <a:lvl3pPr marL="1143000" indent="-228600" eaLnBrk="0" hangingPunct="0">
              <a:defRPr sz="2400">
                <a:solidFill>
                  <a:schemeClr val="tx1"/>
                </a:solidFill>
                <a:latin typeface="Times New Roman" pitchFamily="18" charset="0"/>
                <a:ea typeface="Osaka" charset="-128"/>
              </a:defRPr>
            </a:lvl3pPr>
            <a:lvl4pPr marL="1600200" indent="-228600" eaLnBrk="0" hangingPunct="0">
              <a:defRPr sz="2400">
                <a:solidFill>
                  <a:schemeClr val="tx1"/>
                </a:solidFill>
                <a:latin typeface="Times New Roman" pitchFamily="18" charset="0"/>
                <a:ea typeface="Osaka" charset="-128"/>
              </a:defRPr>
            </a:lvl4pPr>
            <a:lvl5pPr marL="2057400" indent="-228600" eaLnBrk="0" hangingPunct="0">
              <a:defRPr sz="2400">
                <a:solidFill>
                  <a:schemeClr val="tx1"/>
                </a:solidFill>
                <a:latin typeface="Times New Roman" pitchFamily="18" charset="0"/>
                <a:ea typeface="Osaka" charset="-128"/>
              </a:defRPr>
            </a:lvl5pPr>
            <a:lvl6pPr marL="2514600" indent="-228600" eaLnBrk="0" fontAlgn="base" hangingPunct="0">
              <a:spcBef>
                <a:spcPct val="0"/>
              </a:spcBef>
              <a:spcAft>
                <a:spcPct val="0"/>
              </a:spcAft>
              <a:defRPr sz="2400">
                <a:solidFill>
                  <a:schemeClr val="tx1"/>
                </a:solidFill>
                <a:latin typeface="Times New Roman" pitchFamily="18" charset="0"/>
                <a:ea typeface="Osaka" charset="-128"/>
              </a:defRPr>
            </a:lvl6pPr>
            <a:lvl7pPr marL="2971800" indent="-228600" eaLnBrk="0" fontAlgn="base" hangingPunct="0">
              <a:spcBef>
                <a:spcPct val="0"/>
              </a:spcBef>
              <a:spcAft>
                <a:spcPct val="0"/>
              </a:spcAft>
              <a:defRPr sz="2400">
                <a:solidFill>
                  <a:schemeClr val="tx1"/>
                </a:solidFill>
                <a:latin typeface="Times New Roman" pitchFamily="18" charset="0"/>
                <a:ea typeface="Osaka" charset="-128"/>
              </a:defRPr>
            </a:lvl7pPr>
            <a:lvl8pPr marL="3429000" indent="-228600" eaLnBrk="0" fontAlgn="base" hangingPunct="0">
              <a:spcBef>
                <a:spcPct val="0"/>
              </a:spcBef>
              <a:spcAft>
                <a:spcPct val="0"/>
              </a:spcAft>
              <a:defRPr sz="2400">
                <a:solidFill>
                  <a:schemeClr val="tx1"/>
                </a:solidFill>
                <a:latin typeface="Times New Roman" pitchFamily="18" charset="0"/>
                <a:ea typeface="Osaka" charset="-128"/>
              </a:defRPr>
            </a:lvl8pPr>
            <a:lvl9pPr marL="3886200" indent="-228600" eaLnBrk="0" fontAlgn="base" hangingPunct="0">
              <a:spcBef>
                <a:spcPct val="0"/>
              </a:spcBef>
              <a:spcAft>
                <a:spcPct val="0"/>
              </a:spcAft>
              <a:defRPr sz="2400">
                <a:solidFill>
                  <a:schemeClr val="tx1"/>
                </a:solidFill>
                <a:latin typeface="Times New Roman" pitchFamily="18" charset="0"/>
                <a:ea typeface="Osaka" charset="-128"/>
              </a:defRPr>
            </a:lvl9pPr>
          </a:lstStyle>
          <a:p>
            <a:pPr algn="r">
              <a:spcBef>
                <a:spcPct val="20000"/>
              </a:spcBef>
              <a:buFontTx/>
              <a:buChar char="•"/>
            </a:pPr>
            <a:fld id="{3E471560-9ADB-4AB7-A10F-5B3E700FC70A}" type="slidenum">
              <a:rPr lang="en-US" sz="1200">
                <a:latin typeface="Arial" pitchFamily="34" charset="0"/>
              </a:rPr>
              <a:pPr algn="r">
                <a:spcBef>
                  <a:spcPct val="20000"/>
                </a:spcBef>
                <a:buFontTx/>
                <a:buChar char="•"/>
              </a:pPr>
              <a:t>74</a:t>
            </a:fld>
            <a:endParaRPr lang="en-US" sz="120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BAC9B0-0439-4D13-ADCB-9CA98CE1DDD8}" type="slidenum">
              <a:rPr lang="en-US"/>
              <a:pPr/>
              <a:t>76</a:t>
            </a:fld>
            <a:endParaRPr lang="en-US"/>
          </a:p>
        </p:txBody>
      </p:sp>
      <p:sp>
        <p:nvSpPr>
          <p:cNvPr id="188418" name="Rectangle 2"/>
          <p:cNvSpPr>
            <a:spLocks noGrp="1" noRot="1" noChangeAspect="1" noChangeArrowheads="1" noTextEdit="1"/>
          </p:cNvSpPr>
          <p:nvPr>
            <p:ph type="sldImg"/>
          </p:nvPr>
        </p:nvSpPr>
        <p:spPr>
          <a:xfrm>
            <a:off x="2209800" y="685800"/>
            <a:ext cx="2438400" cy="1828800"/>
          </a:xfrm>
          <a:ln/>
        </p:spPr>
      </p:sp>
      <p:sp>
        <p:nvSpPr>
          <p:cNvPr id="188419" name="Rectangle 3"/>
          <p:cNvSpPr>
            <a:spLocks noGrp="1" noChangeArrowheads="1"/>
          </p:cNvSpPr>
          <p:nvPr>
            <p:ph type="body" idx="1"/>
          </p:nvPr>
        </p:nvSpPr>
        <p:spPr>
          <a:xfrm>
            <a:off x="686099" y="2667001"/>
            <a:ext cx="5639097" cy="5790595"/>
          </a:xfrm>
        </p:spPr>
        <p:txBody>
          <a:bodyPr/>
          <a:lstStyle/>
          <a:p>
            <a:pPr marL="180194" indent="-180194"/>
            <a:endParaRPr lang="en-GB" dirty="0">
              <a:cs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a:solidFill>
            <a:srgbClr val="FFFFFF"/>
          </a:solidFill>
          <a:ln/>
        </p:spPr>
      </p:sp>
      <p:sp>
        <p:nvSpPr>
          <p:cNvPr id="76802" name="Notes Placeholder 2"/>
          <p:cNvSpPr>
            <a:spLocks noGrp="1"/>
          </p:cNvSpPr>
          <p:nvPr>
            <p:ph type="body" idx="1"/>
          </p:nvPr>
        </p:nvSpPr>
        <p:spPr>
          <a:solidFill>
            <a:srgbClr val="FFFFFF"/>
          </a:solidFill>
          <a:ln>
            <a:solidFill>
              <a:srgbClr val="000000"/>
            </a:solidFill>
          </a:ln>
        </p:spPr>
        <p:txBody>
          <a:bodyPr/>
          <a:lstStyle/>
          <a:p>
            <a:endParaRPr lang="en-US">
              <a:latin typeface="Times New Roman" pitchFamily="18" charset="0"/>
            </a:endParaRPr>
          </a:p>
        </p:txBody>
      </p:sp>
      <p:sp>
        <p:nvSpPr>
          <p:cNvPr id="76803"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imes New Roman" pitchFamily="18" charset="0"/>
                <a:ea typeface="Osaka" charset="-128"/>
              </a:defRPr>
            </a:lvl1pPr>
            <a:lvl2pPr marL="742950" indent="-285750" eaLnBrk="0" hangingPunct="0">
              <a:defRPr sz="2400">
                <a:solidFill>
                  <a:schemeClr val="tx1"/>
                </a:solidFill>
                <a:latin typeface="Times New Roman" pitchFamily="18" charset="0"/>
                <a:ea typeface="Osaka" charset="-128"/>
              </a:defRPr>
            </a:lvl2pPr>
            <a:lvl3pPr marL="1143000" indent="-228600" eaLnBrk="0" hangingPunct="0">
              <a:defRPr sz="2400">
                <a:solidFill>
                  <a:schemeClr val="tx1"/>
                </a:solidFill>
                <a:latin typeface="Times New Roman" pitchFamily="18" charset="0"/>
                <a:ea typeface="Osaka" charset="-128"/>
              </a:defRPr>
            </a:lvl3pPr>
            <a:lvl4pPr marL="1600200" indent="-228600" eaLnBrk="0" hangingPunct="0">
              <a:defRPr sz="2400">
                <a:solidFill>
                  <a:schemeClr val="tx1"/>
                </a:solidFill>
                <a:latin typeface="Times New Roman" pitchFamily="18" charset="0"/>
                <a:ea typeface="Osaka" charset="-128"/>
              </a:defRPr>
            </a:lvl4pPr>
            <a:lvl5pPr marL="2057400" indent="-228600" eaLnBrk="0" hangingPunct="0">
              <a:defRPr sz="2400">
                <a:solidFill>
                  <a:schemeClr val="tx1"/>
                </a:solidFill>
                <a:latin typeface="Times New Roman" pitchFamily="18" charset="0"/>
                <a:ea typeface="Osaka" charset="-128"/>
              </a:defRPr>
            </a:lvl5pPr>
            <a:lvl6pPr marL="2514600" indent="-228600" eaLnBrk="0" fontAlgn="base" hangingPunct="0">
              <a:spcBef>
                <a:spcPct val="0"/>
              </a:spcBef>
              <a:spcAft>
                <a:spcPct val="0"/>
              </a:spcAft>
              <a:defRPr sz="2400">
                <a:solidFill>
                  <a:schemeClr val="tx1"/>
                </a:solidFill>
                <a:latin typeface="Times New Roman" pitchFamily="18" charset="0"/>
                <a:ea typeface="Osaka" charset="-128"/>
              </a:defRPr>
            </a:lvl6pPr>
            <a:lvl7pPr marL="2971800" indent="-228600" eaLnBrk="0" fontAlgn="base" hangingPunct="0">
              <a:spcBef>
                <a:spcPct val="0"/>
              </a:spcBef>
              <a:spcAft>
                <a:spcPct val="0"/>
              </a:spcAft>
              <a:defRPr sz="2400">
                <a:solidFill>
                  <a:schemeClr val="tx1"/>
                </a:solidFill>
                <a:latin typeface="Times New Roman" pitchFamily="18" charset="0"/>
                <a:ea typeface="Osaka" charset="-128"/>
              </a:defRPr>
            </a:lvl7pPr>
            <a:lvl8pPr marL="3429000" indent="-228600" eaLnBrk="0" fontAlgn="base" hangingPunct="0">
              <a:spcBef>
                <a:spcPct val="0"/>
              </a:spcBef>
              <a:spcAft>
                <a:spcPct val="0"/>
              </a:spcAft>
              <a:defRPr sz="2400">
                <a:solidFill>
                  <a:schemeClr val="tx1"/>
                </a:solidFill>
                <a:latin typeface="Times New Roman" pitchFamily="18" charset="0"/>
                <a:ea typeface="Osaka" charset="-128"/>
              </a:defRPr>
            </a:lvl8pPr>
            <a:lvl9pPr marL="3886200" indent="-228600" eaLnBrk="0" fontAlgn="base" hangingPunct="0">
              <a:spcBef>
                <a:spcPct val="0"/>
              </a:spcBef>
              <a:spcAft>
                <a:spcPct val="0"/>
              </a:spcAft>
              <a:defRPr sz="2400">
                <a:solidFill>
                  <a:schemeClr val="tx1"/>
                </a:solidFill>
                <a:latin typeface="Times New Roman" pitchFamily="18" charset="0"/>
                <a:ea typeface="Osaka" charset="-128"/>
              </a:defRPr>
            </a:lvl9pPr>
          </a:lstStyle>
          <a:p>
            <a:pPr algn="r">
              <a:spcBef>
                <a:spcPct val="20000"/>
              </a:spcBef>
              <a:buFontTx/>
              <a:buChar char="•"/>
            </a:pPr>
            <a:fld id="{1D2C40F2-CECD-42DB-BAB7-8CDE1874DA2D}" type="slidenum">
              <a:rPr lang="en-US" sz="1200">
                <a:latin typeface="Arial" pitchFamily="34" charset="0"/>
              </a:rPr>
              <a:pPr algn="r">
                <a:spcBef>
                  <a:spcPct val="20000"/>
                </a:spcBef>
                <a:buFontTx/>
                <a:buChar char="•"/>
              </a:pPr>
              <a:t>78</a:t>
            </a:fld>
            <a:endParaRPr lang="en-US" sz="120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a:solidFill>
            <a:srgbClr val="FFFFFF"/>
          </a:solidFill>
          <a:ln/>
        </p:spPr>
      </p:sp>
      <p:sp>
        <p:nvSpPr>
          <p:cNvPr id="76802" name="Notes Placeholder 2"/>
          <p:cNvSpPr>
            <a:spLocks noGrp="1"/>
          </p:cNvSpPr>
          <p:nvPr>
            <p:ph type="body" idx="1"/>
          </p:nvPr>
        </p:nvSpPr>
        <p:spPr>
          <a:solidFill>
            <a:srgbClr val="FFFFFF"/>
          </a:solidFill>
          <a:ln>
            <a:solidFill>
              <a:srgbClr val="000000"/>
            </a:solidFill>
          </a:ln>
        </p:spPr>
        <p:txBody>
          <a:bodyPr/>
          <a:lstStyle/>
          <a:p>
            <a:endParaRPr lang="en-US">
              <a:latin typeface="Times New Roman" pitchFamily="18" charset="0"/>
            </a:endParaRPr>
          </a:p>
        </p:txBody>
      </p:sp>
      <p:sp>
        <p:nvSpPr>
          <p:cNvPr id="76803"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imes New Roman" pitchFamily="18" charset="0"/>
                <a:ea typeface="Osaka" charset="-128"/>
              </a:defRPr>
            </a:lvl1pPr>
            <a:lvl2pPr marL="742950" indent="-285750" eaLnBrk="0" hangingPunct="0">
              <a:defRPr sz="2400">
                <a:solidFill>
                  <a:schemeClr val="tx1"/>
                </a:solidFill>
                <a:latin typeface="Times New Roman" pitchFamily="18" charset="0"/>
                <a:ea typeface="Osaka" charset="-128"/>
              </a:defRPr>
            </a:lvl2pPr>
            <a:lvl3pPr marL="1143000" indent="-228600" eaLnBrk="0" hangingPunct="0">
              <a:defRPr sz="2400">
                <a:solidFill>
                  <a:schemeClr val="tx1"/>
                </a:solidFill>
                <a:latin typeface="Times New Roman" pitchFamily="18" charset="0"/>
                <a:ea typeface="Osaka" charset="-128"/>
              </a:defRPr>
            </a:lvl3pPr>
            <a:lvl4pPr marL="1600200" indent="-228600" eaLnBrk="0" hangingPunct="0">
              <a:defRPr sz="2400">
                <a:solidFill>
                  <a:schemeClr val="tx1"/>
                </a:solidFill>
                <a:latin typeface="Times New Roman" pitchFamily="18" charset="0"/>
                <a:ea typeface="Osaka" charset="-128"/>
              </a:defRPr>
            </a:lvl4pPr>
            <a:lvl5pPr marL="2057400" indent="-228600" eaLnBrk="0" hangingPunct="0">
              <a:defRPr sz="2400">
                <a:solidFill>
                  <a:schemeClr val="tx1"/>
                </a:solidFill>
                <a:latin typeface="Times New Roman" pitchFamily="18" charset="0"/>
                <a:ea typeface="Osaka" charset="-128"/>
              </a:defRPr>
            </a:lvl5pPr>
            <a:lvl6pPr marL="2514600" indent="-228600" eaLnBrk="0" fontAlgn="base" hangingPunct="0">
              <a:spcBef>
                <a:spcPct val="0"/>
              </a:spcBef>
              <a:spcAft>
                <a:spcPct val="0"/>
              </a:spcAft>
              <a:defRPr sz="2400">
                <a:solidFill>
                  <a:schemeClr val="tx1"/>
                </a:solidFill>
                <a:latin typeface="Times New Roman" pitchFamily="18" charset="0"/>
                <a:ea typeface="Osaka" charset="-128"/>
              </a:defRPr>
            </a:lvl6pPr>
            <a:lvl7pPr marL="2971800" indent="-228600" eaLnBrk="0" fontAlgn="base" hangingPunct="0">
              <a:spcBef>
                <a:spcPct val="0"/>
              </a:spcBef>
              <a:spcAft>
                <a:spcPct val="0"/>
              </a:spcAft>
              <a:defRPr sz="2400">
                <a:solidFill>
                  <a:schemeClr val="tx1"/>
                </a:solidFill>
                <a:latin typeface="Times New Roman" pitchFamily="18" charset="0"/>
                <a:ea typeface="Osaka" charset="-128"/>
              </a:defRPr>
            </a:lvl7pPr>
            <a:lvl8pPr marL="3429000" indent="-228600" eaLnBrk="0" fontAlgn="base" hangingPunct="0">
              <a:spcBef>
                <a:spcPct val="0"/>
              </a:spcBef>
              <a:spcAft>
                <a:spcPct val="0"/>
              </a:spcAft>
              <a:defRPr sz="2400">
                <a:solidFill>
                  <a:schemeClr val="tx1"/>
                </a:solidFill>
                <a:latin typeface="Times New Roman" pitchFamily="18" charset="0"/>
                <a:ea typeface="Osaka" charset="-128"/>
              </a:defRPr>
            </a:lvl8pPr>
            <a:lvl9pPr marL="3886200" indent="-228600" eaLnBrk="0" fontAlgn="base" hangingPunct="0">
              <a:spcBef>
                <a:spcPct val="0"/>
              </a:spcBef>
              <a:spcAft>
                <a:spcPct val="0"/>
              </a:spcAft>
              <a:defRPr sz="2400">
                <a:solidFill>
                  <a:schemeClr val="tx1"/>
                </a:solidFill>
                <a:latin typeface="Times New Roman" pitchFamily="18" charset="0"/>
                <a:ea typeface="Osaka" charset="-128"/>
              </a:defRPr>
            </a:lvl9pPr>
          </a:lstStyle>
          <a:p>
            <a:pPr algn="r">
              <a:spcBef>
                <a:spcPct val="20000"/>
              </a:spcBef>
              <a:buFontTx/>
              <a:buChar char="•"/>
            </a:pPr>
            <a:fld id="{1D2C40F2-CECD-42DB-BAB7-8CDE1874DA2D}" type="slidenum">
              <a:rPr lang="en-US" sz="1200">
                <a:latin typeface="Arial" pitchFamily="34" charset="0"/>
              </a:rPr>
              <a:pPr algn="r">
                <a:spcBef>
                  <a:spcPct val="20000"/>
                </a:spcBef>
                <a:buFontTx/>
                <a:buChar char="•"/>
              </a:pPr>
              <a:t>79</a:t>
            </a:fld>
            <a:endParaRPr lang="en-US" sz="120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46C682-04DE-41B3-816F-D54FF048B3F3}" type="slidenum">
              <a:rPr lang="en-US"/>
              <a:pPr/>
              <a:t>82</a:t>
            </a:fld>
            <a:endParaRPr lang="en-US"/>
          </a:p>
        </p:txBody>
      </p:sp>
      <p:sp>
        <p:nvSpPr>
          <p:cNvPr id="195586" name="Rectangle 2"/>
          <p:cNvSpPr>
            <a:spLocks noGrp="1" noRot="1" noChangeAspect="1" noChangeArrowheads="1" noTextEdit="1"/>
          </p:cNvSpPr>
          <p:nvPr>
            <p:ph type="sldImg"/>
          </p:nvPr>
        </p:nvSpPr>
        <p:spPr>
          <a:xfrm>
            <a:off x="2209800" y="685800"/>
            <a:ext cx="2438400" cy="1828800"/>
          </a:xfrm>
          <a:ln/>
        </p:spPr>
      </p:sp>
      <p:sp>
        <p:nvSpPr>
          <p:cNvPr id="195587" name="Rectangle 3"/>
          <p:cNvSpPr>
            <a:spLocks noGrp="1" noChangeArrowheads="1"/>
          </p:cNvSpPr>
          <p:nvPr>
            <p:ph type="body" idx="1"/>
          </p:nvPr>
        </p:nvSpPr>
        <p:spPr>
          <a:xfrm>
            <a:off x="686099" y="2667001"/>
            <a:ext cx="5639097" cy="5790595"/>
          </a:xfrm>
        </p:spPr>
        <p:txBody>
          <a:bodyPr/>
          <a:lstStyle/>
          <a:p>
            <a:pPr algn="just"/>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19B0F2-DC3A-4FC5-9045-5ABCB903D142}" type="slidenum">
              <a:rPr lang="en-US"/>
              <a:pPr/>
              <a:t>15</a:t>
            </a:fld>
            <a:endParaRPr lang="en-US" dirty="0"/>
          </a:p>
        </p:txBody>
      </p:sp>
      <p:sp>
        <p:nvSpPr>
          <p:cNvPr id="139266" name="Rectangle 2"/>
          <p:cNvSpPr>
            <a:spLocks noGrp="1" noRot="1" noChangeAspect="1" noChangeArrowheads="1" noTextEdit="1"/>
          </p:cNvSpPr>
          <p:nvPr>
            <p:ph type="sldImg"/>
          </p:nvPr>
        </p:nvSpPr>
        <p:spPr>
          <a:xfrm>
            <a:off x="2209800" y="685800"/>
            <a:ext cx="2438400" cy="1828800"/>
          </a:xfrm>
          <a:ln/>
        </p:spPr>
      </p:sp>
      <p:sp>
        <p:nvSpPr>
          <p:cNvPr id="139267" name="Rectangle 3"/>
          <p:cNvSpPr>
            <a:spLocks noGrp="1" noChangeArrowheads="1"/>
          </p:cNvSpPr>
          <p:nvPr>
            <p:ph type="body" idx="1"/>
          </p:nvPr>
        </p:nvSpPr>
        <p:spPr>
          <a:xfrm>
            <a:off x="686099" y="2667001"/>
            <a:ext cx="5639097" cy="5790595"/>
          </a:xfrm>
        </p:spPr>
        <p:txBody>
          <a:bodyPr/>
          <a:lstStyle/>
          <a:p>
            <a:pPr algn="just"/>
            <a:endParaRPr lang="en-GB" dirty="0">
              <a:cs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87DB44-8210-4FEC-A575-58BF856DDA10}" type="slidenum">
              <a:rPr lang="en-US"/>
              <a:pPr/>
              <a:t>22</a:t>
            </a:fld>
            <a:endParaRPr lang="en-US" dirty="0"/>
          </a:p>
        </p:txBody>
      </p:sp>
      <p:sp>
        <p:nvSpPr>
          <p:cNvPr id="141314" name="Rectangle 2"/>
          <p:cNvSpPr>
            <a:spLocks noGrp="1" noRot="1" noChangeAspect="1" noChangeArrowheads="1" noTextEdit="1"/>
          </p:cNvSpPr>
          <p:nvPr>
            <p:ph type="sldImg"/>
          </p:nvPr>
        </p:nvSpPr>
        <p:spPr>
          <a:xfrm>
            <a:off x="2209800" y="685800"/>
            <a:ext cx="2438400" cy="1828800"/>
          </a:xfrm>
          <a:ln/>
        </p:spPr>
      </p:sp>
      <p:sp>
        <p:nvSpPr>
          <p:cNvPr id="141315" name="Rectangle 3"/>
          <p:cNvSpPr>
            <a:spLocks noGrp="1" noChangeArrowheads="1"/>
          </p:cNvSpPr>
          <p:nvPr>
            <p:ph type="body" idx="1"/>
          </p:nvPr>
        </p:nvSpPr>
        <p:spPr>
          <a:xfrm>
            <a:off x="686099" y="2667001"/>
            <a:ext cx="5639097" cy="5790595"/>
          </a:xfrm>
        </p:spPr>
        <p:txBody>
          <a:bodyPr/>
          <a:lstStyle/>
          <a:p>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87DB44-8210-4FEC-A575-58BF856DDA10}" type="slidenum">
              <a:rPr lang="en-US"/>
              <a:pPr/>
              <a:t>23</a:t>
            </a:fld>
            <a:endParaRPr lang="en-US" dirty="0"/>
          </a:p>
        </p:txBody>
      </p:sp>
      <p:sp>
        <p:nvSpPr>
          <p:cNvPr id="141314" name="Rectangle 2"/>
          <p:cNvSpPr>
            <a:spLocks noGrp="1" noRot="1" noChangeAspect="1" noChangeArrowheads="1" noTextEdit="1"/>
          </p:cNvSpPr>
          <p:nvPr>
            <p:ph type="sldImg"/>
          </p:nvPr>
        </p:nvSpPr>
        <p:spPr>
          <a:xfrm>
            <a:off x="2209800" y="685800"/>
            <a:ext cx="2438400" cy="1828800"/>
          </a:xfrm>
          <a:ln/>
        </p:spPr>
      </p:sp>
      <p:sp>
        <p:nvSpPr>
          <p:cNvPr id="141315" name="Rectangle 3"/>
          <p:cNvSpPr>
            <a:spLocks noGrp="1" noChangeArrowheads="1"/>
          </p:cNvSpPr>
          <p:nvPr>
            <p:ph type="body" idx="1"/>
          </p:nvPr>
        </p:nvSpPr>
        <p:spPr>
          <a:xfrm>
            <a:off x="686099" y="2667001"/>
            <a:ext cx="5639097" cy="5790595"/>
          </a:xfrm>
        </p:spPr>
        <p:txBody>
          <a:bodyPr/>
          <a:lstStyle/>
          <a:p>
            <a:endParaRPr lang="en-GB"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368DD8-158E-46CB-A7EB-C98DAE897983}" type="slidenum">
              <a:rPr lang="en-US"/>
              <a:pPr/>
              <a:t>27</a:t>
            </a:fld>
            <a:endParaRPr lang="en-US" dirty="0"/>
          </a:p>
        </p:txBody>
      </p:sp>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BEADBB-5F07-4F56-A434-4C7D721C3850}" type="slidenum">
              <a:rPr lang="en-US"/>
              <a:pPr/>
              <a:t>31</a:t>
            </a:fld>
            <a:endParaRPr lang="en-US" dirty="0"/>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3BAD09-BA63-42BF-93D7-D4B53B83A89A}" type="slidenum">
              <a:rPr lang="en-US"/>
              <a:pPr/>
              <a:t>40</a:t>
            </a:fld>
            <a:endParaRPr lang="en-US"/>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62B18B-1F56-4369-AEAE-6212FE73DDB4}" type="slidenum">
              <a:rPr lang="en-US"/>
              <a:pPr/>
              <a:t>44</a:t>
            </a:fld>
            <a:endParaRPr lang="en-US"/>
          </a:p>
        </p:txBody>
      </p:sp>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a:solidFill>
            <a:srgbClr val="FFFFFF"/>
          </a:solidFill>
          <a:ln/>
        </p:spPr>
      </p:sp>
      <p:sp>
        <p:nvSpPr>
          <p:cNvPr id="63490" name="Notes Placeholder 2"/>
          <p:cNvSpPr>
            <a:spLocks noGrp="1"/>
          </p:cNvSpPr>
          <p:nvPr>
            <p:ph type="body" idx="1"/>
          </p:nvPr>
        </p:nvSpPr>
        <p:spPr>
          <a:solidFill>
            <a:srgbClr val="FFFFFF"/>
          </a:solidFill>
          <a:ln>
            <a:solidFill>
              <a:srgbClr val="000000"/>
            </a:solidFill>
          </a:ln>
        </p:spPr>
        <p:txBody>
          <a:bodyPr/>
          <a:lstStyle/>
          <a:p>
            <a:endParaRPr lang="en-US">
              <a:latin typeface="Times New Roman" pitchFamily="18" charset="0"/>
            </a:endParaRPr>
          </a:p>
        </p:txBody>
      </p:sp>
      <p:sp>
        <p:nvSpPr>
          <p:cNvPr id="63491"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imes New Roman" pitchFamily="18" charset="0"/>
                <a:ea typeface="Osaka" charset="-128"/>
              </a:defRPr>
            </a:lvl1pPr>
            <a:lvl2pPr marL="742950" indent="-285750" eaLnBrk="0" hangingPunct="0">
              <a:defRPr sz="2400">
                <a:solidFill>
                  <a:schemeClr val="tx1"/>
                </a:solidFill>
                <a:latin typeface="Times New Roman" pitchFamily="18" charset="0"/>
                <a:ea typeface="Osaka" charset="-128"/>
              </a:defRPr>
            </a:lvl2pPr>
            <a:lvl3pPr marL="1143000" indent="-228600" eaLnBrk="0" hangingPunct="0">
              <a:defRPr sz="2400">
                <a:solidFill>
                  <a:schemeClr val="tx1"/>
                </a:solidFill>
                <a:latin typeface="Times New Roman" pitchFamily="18" charset="0"/>
                <a:ea typeface="Osaka" charset="-128"/>
              </a:defRPr>
            </a:lvl3pPr>
            <a:lvl4pPr marL="1600200" indent="-228600" eaLnBrk="0" hangingPunct="0">
              <a:defRPr sz="2400">
                <a:solidFill>
                  <a:schemeClr val="tx1"/>
                </a:solidFill>
                <a:latin typeface="Times New Roman" pitchFamily="18" charset="0"/>
                <a:ea typeface="Osaka" charset="-128"/>
              </a:defRPr>
            </a:lvl4pPr>
            <a:lvl5pPr marL="2057400" indent="-228600" eaLnBrk="0" hangingPunct="0">
              <a:defRPr sz="2400">
                <a:solidFill>
                  <a:schemeClr val="tx1"/>
                </a:solidFill>
                <a:latin typeface="Times New Roman" pitchFamily="18" charset="0"/>
                <a:ea typeface="Osaka" charset="-128"/>
              </a:defRPr>
            </a:lvl5pPr>
            <a:lvl6pPr marL="2514600" indent="-228600" eaLnBrk="0" fontAlgn="base" hangingPunct="0">
              <a:spcBef>
                <a:spcPct val="0"/>
              </a:spcBef>
              <a:spcAft>
                <a:spcPct val="0"/>
              </a:spcAft>
              <a:defRPr sz="2400">
                <a:solidFill>
                  <a:schemeClr val="tx1"/>
                </a:solidFill>
                <a:latin typeface="Times New Roman" pitchFamily="18" charset="0"/>
                <a:ea typeface="Osaka" charset="-128"/>
              </a:defRPr>
            </a:lvl6pPr>
            <a:lvl7pPr marL="2971800" indent="-228600" eaLnBrk="0" fontAlgn="base" hangingPunct="0">
              <a:spcBef>
                <a:spcPct val="0"/>
              </a:spcBef>
              <a:spcAft>
                <a:spcPct val="0"/>
              </a:spcAft>
              <a:defRPr sz="2400">
                <a:solidFill>
                  <a:schemeClr val="tx1"/>
                </a:solidFill>
                <a:latin typeface="Times New Roman" pitchFamily="18" charset="0"/>
                <a:ea typeface="Osaka" charset="-128"/>
              </a:defRPr>
            </a:lvl7pPr>
            <a:lvl8pPr marL="3429000" indent="-228600" eaLnBrk="0" fontAlgn="base" hangingPunct="0">
              <a:spcBef>
                <a:spcPct val="0"/>
              </a:spcBef>
              <a:spcAft>
                <a:spcPct val="0"/>
              </a:spcAft>
              <a:defRPr sz="2400">
                <a:solidFill>
                  <a:schemeClr val="tx1"/>
                </a:solidFill>
                <a:latin typeface="Times New Roman" pitchFamily="18" charset="0"/>
                <a:ea typeface="Osaka" charset="-128"/>
              </a:defRPr>
            </a:lvl8pPr>
            <a:lvl9pPr marL="3886200" indent="-228600" eaLnBrk="0" fontAlgn="base" hangingPunct="0">
              <a:spcBef>
                <a:spcPct val="0"/>
              </a:spcBef>
              <a:spcAft>
                <a:spcPct val="0"/>
              </a:spcAft>
              <a:defRPr sz="2400">
                <a:solidFill>
                  <a:schemeClr val="tx1"/>
                </a:solidFill>
                <a:latin typeface="Times New Roman" pitchFamily="18" charset="0"/>
                <a:ea typeface="Osaka" charset="-128"/>
              </a:defRPr>
            </a:lvl9pPr>
          </a:lstStyle>
          <a:p>
            <a:pPr algn="r">
              <a:spcBef>
                <a:spcPct val="20000"/>
              </a:spcBef>
              <a:buFontTx/>
              <a:buChar char="•"/>
            </a:pPr>
            <a:fld id="{E0D9F1EF-8F06-4B70-8716-A9825C44B201}" type="slidenum">
              <a:rPr lang="en-US" sz="1200">
                <a:latin typeface="Arial" pitchFamily="34" charset="0"/>
              </a:rPr>
              <a:pPr algn="r">
                <a:spcBef>
                  <a:spcPct val="20000"/>
                </a:spcBef>
                <a:buFontTx/>
                <a:buChar char="•"/>
              </a:pPr>
              <a:t>55</a:t>
            </a:fld>
            <a:endParaRPr lang="en-US" sz="120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17600" y="2130425"/>
            <a:ext cx="7340600" cy="1470025"/>
          </a:xfrm>
        </p:spPr>
        <p:txBody>
          <a:bodyPr/>
          <a:lstStyle/>
          <a:p>
            <a:r>
              <a:rPr lang="en-GB"/>
              <a:t>Click to edit Master title style</a:t>
            </a:r>
            <a:endParaRPr lang="en-GB" dirty="0"/>
          </a:p>
        </p:txBody>
      </p:sp>
      <p:sp>
        <p:nvSpPr>
          <p:cNvPr id="3" name="Subtitle 2"/>
          <p:cNvSpPr>
            <a:spLocks noGrp="1"/>
          </p:cNvSpPr>
          <p:nvPr>
            <p:ph type="subTitle" idx="1"/>
          </p:nvPr>
        </p:nvSpPr>
        <p:spPr>
          <a:xfrm>
            <a:off x="1625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a:t>Click to edit Master subtitle style</a:t>
            </a:r>
            <a:endParaRPr lang="en-GB" dirty="0"/>
          </a:p>
        </p:txBody>
      </p:sp>
    </p:spTree>
    <p:extLst>
      <p:ext uri="{BB962C8B-B14F-4D97-AF65-F5344CB8AC3E}">
        <p14:creationId xmlns:p14="http://schemas.microsoft.com/office/powerpoint/2010/main" val="173938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9"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418128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6425" y="274638"/>
            <a:ext cx="1730375" cy="5851525"/>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1763713" y="274638"/>
            <a:ext cx="5040312"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63350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763713" y="274638"/>
            <a:ext cx="6923087" cy="5851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194107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977901" y="274638"/>
            <a:ext cx="7708900" cy="1143000"/>
          </a:xfrm>
        </p:spPr>
        <p:txBody>
          <a:bodyPr/>
          <a:lstStyle/>
          <a:p>
            <a:r>
              <a:rPr lang="en-GB"/>
              <a:t>Click to edit Master title style</a:t>
            </a:r>
            <a:endParaRPr lang="en-GB" dirty="0"/>
          </a:p>
        </p:txBody>
      </p:sp>
      <p:sp>
        <p:nvSpPr>
          <p:cNvPr id="3" name="Text Placeholder 2"/>
          <p:cNvSpPr>
            <a:spLocks noGrp="1"/>
          </p:cNvSpPr>
          <p:nvPr>
            <p:ph type="body" sz="half" idx="1"/>
          </p:nvPr>
        </p:nvSpPr>
        <p:spPr>
          <a:xfrm>
            <a:off x="977901" y="1600200"/>
            <a:ext cx="7708900" cy="21859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977901" y="3938588"/>
            <a:ext cx="7708900" cy="21875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767932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63713" y="274638"/>
            <a:ext cx="6923087" cy="1143000"/>
          </a:xfrm>
        </p:spPr>
        <p:txBody>
          <a:bodyPr/>
          <a:lstStyle/>
          <a:p>
            <a:r>
              <a:rPr lang="en-GB"/>
              <a:t>Click to edit Master title style</a:t>
            </a:r>
          </a:p>
        </p:txBody>
      </p:sp>
      <p:sp>
        <p:nvSpPr>
          <p:cNvPr id="3" name="Text Placeholder 2"/>
          <p:cNvSpPr>
            <a:spLocks noGrp="1"/>
          </p:cNvSpPr>
          <p:nvPr>
            <p:ph type="body" sz="half" idx="1"/>
          </p:nvPr>
        </p:nvSpPr>
        <p:spPr>
          <a:xfrm>
            <a:off x="1763713" y="1600200"/>
            <a:ext cx="3384550" cy="45259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5300663" y="1600200"/>
            <a:ext cx="3386137" cy="45259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noChangeArrowheads="1"/>
          </p:cNvSpPr>
          <p:nvPr>
            <p:ph type="dt" sz="half" idx="10"/>
          </p:nvPr>
        </p:nvSpPr>
        <p:spPr>
          <a:xfrm>
            <a:off x="457200" y="6381750"/>
            <a:ext cx="2133600" cy="339725"/>
          </a:xfrm>
          <a:prstGeom prst="rect">
            <a:avLst/>
          </a:prstGeom>
          <a:ln/>
        </p:spPr>
        <p:txBody>
          <a:bodyPr/>
          <a:lstStyle>
            <a:lvl1pPr>
              <a:defRPr/>
            </a:lvl1pPr>
          </a:lstStyle>
          <a:p>
            <a:fld id="{453E8F80-3BCA-420B-A114-5E32BA7E75D1}" type="datetime1">
              <a:rPr lang="en-IE" smtClean="0"/>
              <a:t>03/11/2019</a:t>
            </a:fld>
            <a:endParaRPr lang="en-US"/>
          </a:p>
        </p:txBody>
      </p:sp>
    </p:spTree>
    <p:extLst>
      <p:ext uri="{BB962C8B-B14F-4D97-AF65-F5344CB8AC3E}">
        <p14:creationId xmlns:p14="http://schemas.microsoft.com/office/powerpoint/2010/main" val="17155292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763713" y="274638"/>
            <a:ext cx="6923087" cy="1143000"/>
          </a:xfrm>
        </p:spPr>
        <p:txBody>
          <a:bodyPr/>
          <a:lstStyle/>
          <a:p>
            <a:r>
              <a:rPr lang="en-US"/>
              <a:t>Click to edit Master title style</a:t>
            </a:r>
            <a:endParaRPr lang="en-GB"/>
          </a:p>
        </p:txBody>
      </p:sp>
      <p:sp>
        <p:nvSpPr>
          <p:cNvPr id="3" name="Content Placeholder 2"/>
          <p:cNvSpPr>
            <a:spLocks noGrp="1"/>
          </p:cNvSpPr>
          <p:nvPr>
            <p:ph sz="half" idx="1"/>
          </p:nvPr>
        </p:nvSpPr>
        <p:spPr>
          <a:xfrm>
            <a:off x="1763713" y="1600200"/>
            <a:ext cx="338455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5300663" y="1600200"/>
            <a:ext cx="3386137"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5300663" y="3938588"/>
            <a:ext cx="3386137"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Date Placeholder 5"/>
          <p:cNvSpPr>
            <a:spLocks noGrp="1"/>
          </p:cNvSpPr>
          <p:nvPr>
            <p:ph type="dt" sz="half" idx="10"/>
          </p:nvPr>
        </p:nvSpPr>
        <p:spPr>
          <a:xfrm>
            <a:off x="457200" y="6381750"/>
            <a:ext cx="2133600" cy="339725"/>
          </a:xfrm>
          <a:prstGeom prst="rect">
            <a:avLst/>
          </a:prstGeom>
        </p:spPr>
        <p:txBody>
          <a:bodyPr/>
          <a:lstStyle>
            <a:lvl1pPr>
              <a:defRPr/>
            </a:lvl1pPr>
          </a:lstStyle>
          <a:p>
            <a:fld id="{B5765641-CCD6-4A21-B1F3-3226029A6F9B}" type="datetime1">
              <a:rPr lang="en-IE" smtClean="0"/>
              <a:t>03/11/2019</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6BABA080-4C7B-4E01-8804-9B162CC3D9CD}" type="datetime1">
              <a:rPr lang="en-IE" smtClean="0"/>
              <a:t>03/11/2019</a:t>
            </a:fld>
            <a:endParaRPr lang="en-IE"/>
          </a:p>
        </p:txBody>
      </p:sp>
      <p:sp>
        <p:nvSpPr>
          <p:cNvPr id="17" name="Footer Placeholder 16"/>
          <p:cNvSpPr>
            <a:spLocks noGrp="1"/>
          </p:cNvSpPr>
          <p:nvPr>
            <p:ph type="ftr" sz="quarter" idx="11"/>
          </p:nvPr>
        </p:nvSpPr>
        <p:spPr>
          <a:xfrm>
            <a:off x="2898648" y="6355080"/>
            <a:ext cx="3474720" cy="365760"/>
          </a:xfrm>
        </p:spPr>
        <p:txBody>
          <a:bodyPr/>
          <a:lstStyle/>
          <a:p>
            <a:endParaRPr lang="en-IE"/>
          </a:p>
        </p:txBody>
      </p:sp>
      <p:sp>
        <p:nvSpPr>
          <p:cNvPr id="29" name="Slide Number Placeholder 28"/>
          <p:cNvSpPr>
            <a:spLocks noGrp="1"/>
          </p:cNvSpPr>
          <p:nvPr>
            <p:ph type="sldNum" sz="quarter" idx="12"/>
          </p:nvPr>
        </p:nvSpPr>
        <p:spPr>
          <a:xfrm>
            <a:off x="1216152" y="6355080"/>
            <a:ext cx="1219200" cy="365760"/>
          </a:xfrm>
        </p:spPr>
        <p:txBody>
          <a:bodyPr/>
          <a:lstStyle/>
          <a:p>
            <a:fld id="{72979547-73E1-465E-AB09-095877F3C954}" type="slidenum">
              <a:rPr lang="en-IE" smtClean="0"/>
              <a:t>‹#›</a:t>
            </a:fld>
            <a:endParaRPr lang="en-IE"/>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dissolve">
                                      <p:cBhvr>
                                        <p:cTn id="1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D0677B41-4984-40F7-84CD-B02A941CCDD2}" type="datetime1">
              <a:rPr lang="en-IE" smtClean="0"/>
              <a:t>03/11/2019</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72979547-73E1-465E-AB09-095877F3C954}" type="slidenum">
              <a:rPr lang="en-IE" smtClean="0"/>
              <a:t>‹#›</a:t>
            </a:fld>
            <a:endParaRPr lang="en-IE"/>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dissolve">
                                      <p:cBhvr>
                                        <p:cTn id="12" dur="500"/>
                                        <p:tgtEl>
                                          <p:spTgt spid="8">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dissolve">
                                      <p:cBhvr>
                                        <p:cTn id="15" dur="500"/>
                                        <p:tgtEl>
                                          <p:spTgt spid="8">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dissolve">
                                      <p:cBhvr>
                                        <p:cTn id="18" dur="500"/>
                                        <p:tgtEl>
                                          <p:spTgt spid="8">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dissolve">
                                      <p:cBhvr>
                                        <p:cTn id="21" dur="500"/>
                                        <p:tgtEl>
                                          <p:spTgt spid="8">
                                            <p:txEl>
                                              <p:pRg st="3" end="3"/>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dissolve">
                                      <p:cBhvr>
                                        <p:cTn id="24"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A4D18F58-F681-462B-88A8-F69D0458D0EB}" type="datetime1">
              <a:rPr lang="en-IE" smtClean="0"/>
              <a:t>03/11/2019</a:t>
            </a:fld>
            <a:endParaRPr lang="en-IE"/>
          </a:p>
        </p:txBody>
      </p:sp>
      <p:sp>
        <p:nvSpPr>
          <p:cNvPr id="5" name="Footer Placeholder 4"/>
          <p:cNvSpPr>
            <a:spLocks noGrp="1"/>
          </p:cNvSpPr>
          <p:nvPr>
            <p:ph type="ftr" sz="quarter" idx="11"/>
          </p:nvPr>
        </p:nvSpPr>
        <p:spPr>
          <a:xfrm>
            <a:off x="2898648" y="6355080"/>
            <a:ext cx="3474720" cy="365760"/>
          </a:xfrm>
        </p:spPr>
        <p:txBody>
          <a:bodyPr/>
          <a:lstStyle/>
          <a:p>
            <a:endParaRPr lang="en-IE"/>
          </a:p>
        </p:txBody>
      </p:sp>
      <p:sp>
        <p:nvSpPr>
          <p:cNvPr id="6" name="Slide Number Placeholder 5"/>
          <p:cNvSpPr>
            <a:spLocks noGrp="1"/>
          </p:cNvSpPr>
          <p:nvPr>
            <p:ph type="sldNum" sz="quarter" idx="12"/>
          </p:nvPr>
        </p:nvSpPr>
        <p:spPr>
          <a:xfrm>
            <a:off x="1069848" y="6355080"/>
            <a:ext cx="1520952" cy="365760"/>
          </a:xfrm>
        </p:spPr>
        <p:txBody>
          <a:bodyPr/>
          <a:lstStyle/>
          <a:p>
            <a:fld id="{72979547-73E1-465E-AB09-095877F3C954}" type="slidenum">
              <a:rPr lang="en-IE" smtClean="0"/>
              <a:t>‹#›</a:t>
            </a:fld>
            <a:endParaRPr lang="en-IE"/>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1892D7FF-B5DD-403C-9F9B-9CA491896EB7}" type="datetime1">
              <a:rPr lang="en-IE" smtClean="0"/>
              <a:t>03/11/2019</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72979547-73E1-465E-AB09-095877F3C954}" type="slidenum">
              <a:rPr lang="en-IE" smtClean="0"/>
              <a:t>‹#›</a:t>
            </a:fld>
            <a:endParaRPr lang="en-IE"/>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GB"/>
              <a:t>Click to edit Master title style</a:t>
            </a:r>
            <a:endParaRPr lang="en-GB" dirty="0"/>
          </a:p>
        </p:txBody>
      </p:sp>
      <p:sp>
        <p:nvSpPr>
          <p:cNvPr id="3" name="Content Placeholder 2"/>
          <p:cNvSpPr>
            <a:spLocks noGrp="1"/>
          </p:cNvSpPr>
          <p:nvPr>
            <p:ph idx="1"/>
          </p:nvPr>
        </p:nvSpPr>
        <p:spPr/>
        <p:txBody>
          <a:bodyPr/>
          <a:lstStyle>
            <a:lvl1pPr>
              <a:defRPr>
                <a:solidFill>
                  <a:schemeClr val="accent2">
                    <a:lumMod val="75000"/>
                  </a:schemeClr>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05945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dissolve">
                                      <p:cBhvr>
                                        <p:cTn id="21" dur="500"/>
                                        <p:tgtEl>
                                          <p:spTgt spid="3">
                                            <p:txEl>
                                              <p:pRg st="3" end="3"/>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9"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2">
            <p:tnLst>
              <p:par>
                <p:cT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3">
            <p:tnLst>
              <p:par>
                <p:cT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4">
            <p:tnLst>
              <p:par>
                <p:cT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 lvl="5">
            <p:tnLst>
              <p:par>
                <p:cTn presetID="9"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dissolve">
                      <p:cBhvr>
                        <p:cTn dur="500"/>
                        <p:tgtEl>
                          <p:spTgt spid="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4B47236E-59EC-42B7-B39A-8479806A80CD}" type="datetime1">
              <a:rPr lang="en-IE" smtClean="0"/>
              <a:t>03/11/2019</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72979547-73E1-465E-AB09-095877F3C954}" type="slidenum">
              <a:rPr lang="en-IE" smtClean="0"/>
              <a:t>‹#›</a:t>
            </a:fld>
            <a:endParaRPr lang="en-IE"/>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95F8C414-231D-4CFC-A454-4F626C1B2D0F}" type="datetime1">
              <a:rPr lang="en-IE" smtClean="0"/>
              <a:t>03/11/2019</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72979547-73E1-465E-AB09-095877F3C954}" type="slidenum">
              <a:rPr lang="en-IE" smtClean="0"/>
              <a:t>‹#›</a:t>
            </a:fld>
            <a:endParaRPr lang="en-IE"/>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073F5E-3E5A-4D7B-8FAC-B81FAE852016}" type="datetime1">
              <a:rPr lang="en-IE" smtClean="0"/>
              <a:t>03/11/2019</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72979547-73E1-465E-AB09-095877F3C954}" type="slidenum">
              <a:rPr lang="en-IE" smtClean="0"/>
              <a:t>‹#›</a:t>
            </a:fld>
            <a:endParaRPr lang="en-IE"/>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BFE2234-CFC1-43A7-BC89-438E86022724}" type="datetime1">
              <a:rPr lang="en-IE" smtClean="0"/>
              <a:t>03/11/2019</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72979547-73E1-465E-AB09-095877F3C954}" type="slidenum">
              <a:rPr lang="en-IE" smtClean="0"/>
              <a:t>‹#›</a:t>
            </a:fld>
            <a:endParaRPr lang="en-IE"/>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BAEC8FDA-689F-4B31-8475-6EC25802FEC0}" type="datetime1">
              <a:rPr lang="en-IE" smtClean="0"/>
              <a:t>03/11/2019</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72979547-73E1-465E-AB09-095877F3C954}" type="slidenum">
              <a:rPr lang="en-IE" smtClean="0"/>
              <a:t>‹#›</a:t>
            </a:fld>
            <a:endParaRPr lang="en-IE"/>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6A0ED94-DFDF-46DF-9E0D-5CEF1E5AC8F8}" type="datetime1">
              <a:rPr lang="en-IE" smtClean="0"/>
              <a:t>03/11/2019</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72979547-73E1-465E-AB09-095877F3C954}" type="slidenum">
              <a:rPr lang="en-IE" smtClean="0"/>
              <a:t>‹#›</a:t>
            </a:fld>
            <a:endParaRPr lang="en-I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46B57A3-7B95-4416-B9A6-A547E4469C9C}" type="datetime1">
              <a:rPr lang="en-IE" smtClean="0"/>
              <a:t>03/11/2019</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72979547-73E1-465E-AB09-095877F3C954}" type="slidenum">
              <a:rPr lang="en-IE" smtClean="0"/>
              <a:t>‹#›</a:t>
            </a:fld>
            <a:endParaRPr lang="en-IE"/>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17599" y="4406900"/>
            <a:ext cx="7377113" cy="1362075"/>
          </a:xfrm>
        </p:spPr>
        <p:txBody>
          <a:bodyPr anchor="t"/>
          <a:lstStyle>
            <a:lvl1pPr algn="l">
              <a:defRPr sz="4000" b="1" cap="all"/>
            </a:lvl1pPr>
          </a:lstStyle>
          <a:p>
            <a:r>
              <a:rPr lang="en-GB"/>
              <a:t>Click to edit Master title style</a:t>
            </a:r>
            <a:endParaRPr lang="en-GB" dirty="0"/>
          </a:p>
        </p:txBody>
      </p:sp>
      <p:sp>
        <p:nvSpPr>
          <p:cNvPr id="3" name="Text Placeholder 2"/>
          <p:cNvSpPr>
            <a:spLocks noGrp="1"/>
          </p:cNvSpPr>
          <p:nvPr>
            <p:ph type="body" idx="1"/>
          </p:nvPr>
        </p:nvSpPr>
        <p:spPr>
          <a:xfrm>
            <a:off x="1117599" y="2906713"/>
            <a:ext cx="7377113"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Tree>
    <p:extLst>
      <p:ext uri="{BB962C8B-B14F-4D97-AF65-F5344CB8AC3E}">
        <p14:creationId xmlns:p14="http://schemas.microsoft.com/office/powerpoint/2010/main" val="2182112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1141412" y="1600200"/>
            <a:ext cx="369728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5041901" y="1600200"/>
            <a:ext cx="36449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3363302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1143000"/>
          </a:xfrm>
        </p:spPr>
        <p:txBody>
          <a:bodyPr/>
          <a:lstStyle>
            <a:lvl1pPr>
              <a:defRPr/>
            </a:lvl1pPr>
          </a:lstStyle>
          <a:p>
            <a:r>
              <a:rPr lang="en-GB"/>
              <a:t>Click to edit Master title style</a:t>
            </a:r>
            <a:endParaRPr lang="en-GB" dirty="0"/>
          </a:p>
        </p:txBody>
      </p:sp>
      <p:sp>
        <p:nvSpPr>
          <p:cNvPr id="3" name="Text Placeholder 2"/>
          <p:cNvSpPr>
            <a:spLocks noGrp="1"/>
          </p:cNvSpPr>
          <p:nvPr>
            <p:ph type="body" idx="1"/>
          </p:nvPr>
        </p:nvSpPr>
        <p:spPr>
          <a:xfrm>
            <a:off x="927100" y="1535113"/>
            <a:ext cx="35702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927100" y="2174875"/>
            <a:ext cx="35702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4864100" y="1535113"/>
            <a:ext cx="38227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876800" y="2174875"/>
            <a:ext cx="38100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78330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Tree>
    <p:extLst>
      <p:ext uri="{BB962C8B-B14F-4D97-AF65-F5344CB8AC3E}">
        <p14:creationId xmlns:p14="http://schemas.microsoft.com/office/powerpoint/2010/main" val="96325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337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5500" y="273050"/>
            <a:ext cx="3008313" cy="1162050"/>
          </a:xfrm>
        </p:spPr>
        <p:txBody>
          <a:bodyPr anchor="b"/>
          <a:lstStyle>
            <a:lvl1pPr algn="l">
              <a:defRPr sz="2000" b="1"/>
            </a:lvl1pPr>
          </a:lstStyle>
          <a:p>
            <a:r>
              <a:rPr lang="en-GB"/>
              <a:t>Click to edit Master title style</a:t>
            </a:r>
            <a:endParaRPr lang="en-GB" dirty="0"/>
          </a:p>
        </p:txBody>
      </p:sp>
      <p:sp>
        <p:nvSpPr>
          <p:cNvPr id="3" name="Content Placeholder 2"/>
          <p:cNvSpPr>
            <a:spLocks noGrp="1"/>
          </p:cNvSpPr>
          <p:nvPr>
            <p:ph idx="1"/>
          </p:nvPr>
        </p:nvSpPr>
        <p:spPr>
          <a:xfrm>
            <a:off x="3886200" y="273050"/>
            <a:ext cx="48006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255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2784327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GB"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GB"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2027687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bwMode="auto">
          <a:xfrm>
            <a:off x="1143001" y="274638"/>
            <a:ext cx="7543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Heading</a:t>
            </a:r>
          </a:p>
        </p:txBody>
      </p:sp>
      <p:sp>
        <p:nvSpPr>
          <p:cNvPr id="1027" name="Rectangle 3"/>
          <p:cNvSpPr>
            <a:spLocks noGrp="1" noChangeArrowheads="1"/>
          </p:cNvSpPr>
          <p:nvPr>
            <p:ph type="body" idx="1"/>
          </p:nvPr>
        </p:nvSpPr>
        <p:spPr bwMode="auto">
          <a:xfrm>
            <a:off x="1155701" y="1600200"/>
            <a:ext cx="75311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 bg1="lt1" tx1="dk1" bg2="lt2" tx2="dk2" accent1="accent1" accent2="accent2" accent3="accent3" accent4="accent4" accent5="accent5" accent6="accent6" hlink="hlink" folHlink="folHlink"/>
  <p:sldLayoutIdLst>
    <p:sldLayoutId id="2147483749" r:id="rId1"/>
    <p:sldLayoutId id="2147483761"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2" r:id="rId14"/>
    <p:sldLayoutId id="2147483763" r:id="rId15"/>
  </p:sldLayoutIdLst>
  <p:hf sldNum="0" hdr="0" ftr="0" dt="0"/>
  <p:txStyles>
    <p:titleStyle>
      <a:lvl1pPr algn="ctr" rtl="0" eaLnBrk="1" fontAlgn="base" hangingPunct="1">
        <a:spcBef>
          <a:spcPct val="0"/>
        </a:spcBef>
        <a:spcAft>
          <a:spcPct val="0"/>
        </a:spcAft>
        <a:defRPr sz="4400">
          <a:solidFill>
            <a:schemeClr val="accent1">
              <a:lumMod val="50000"/>
            </a:schemeClr>
          </a:solidFill>
          <a:latin typeface="+mj-lt"/>
          <a:ea typeface="ＭＳ Ｐゴシック" charset="-128"/>
          <a:cs typeface="ＭＳ Ｐゴシック" charset="-128"/>
        </a:defRPr>
      </a:lvl1pPr>
      <a:lvl2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2pPr>
      <a:lvl3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3pPr>
      <a:lvl4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4pPr>
      <a:lvl5pPr algn="ctr" rtl="0" eaLnBrk="1" fontAlgn="base" hangingPunct="1">
        <a:spcBef>
          <a:spcPct val="0"/>
        </a:spcBef>
        <a:spcAft>
          <a:spcPct val="0"/>
        </a:spcAft>
        <a:defRPr sz="4400">
          <a:solidFill>
            <a:srgbClr val="333399"/>
          </a:solidFill>
          <a:latin typeface="Trebuchet MS" pitchFamily="34" charset="0"/>
          <a:ea typeface="ＭＳ Ｐゴシック" charset="-128"/>
          <a:cs typeface="ＭＳ Ｐゴシック" charset="-128"/>
        </a:defRPr>
      </a:lvl5pPr>
      <a:lvl6pPr marL="457200" algn="ctr" rtl="0" eaLnBrk="1" fontAlgn="base" hangingPunct="1">
        <a:spcBef>
          <a:spcPct val="0"/>
        </a:spcBef>
        <a:spcAft>
          <a:spcPct val="0"/>
        </a:spcAft>
        <a:defRPr sz="4400">
          <a:solidFill>
            <a:srgbClr val="333399"/>
          </a:solidFill>
          <a:latin typeface="Trebuchet MS" pitchFamily="34" charset="0"/>
        </a:defRPr>
      </a:lvl6pPr>
      <a:lvl7pPr marL="914400" algn="ctr" rtl="0" eaLnBrk="1" fontAlgn="base" hangingPunct="1">
        <a:spcBef>
          <a:spcPct val="0"/>
        </a:spcBef>
        <a:spcAft>
          <a:spcPct val="0"/>
        </a:spcAft>
        <a:defRPr sz="4400">
          <a:solidFill>
            <a:srgbClr val="333399"/>
          </a:solidFill>
          <a:latin typeface="Trebuchet MS" pitchFamily="34" charset="0"/>
        </a:defRPr>
      </a:lvl7pPr>
      <a:lvl8pPr marL="1371600" algn="ctr" rtl="0" eaLnBrk="1" fontAlgn="base" hangingPunct="1">
        <a:spcBef>
          <a:spcPct val="0"/>
        </a:spcBef>
        <a:spcAft>
          <a:spcPct val="0"/>
        </a:spcAft>
        <a:defRPr sz="4400">
          <a:solidFill>
            <a:srgbClr val="333399"/>
          </a:solidFill>
          <a:latin typeface="Trebuchet MS" pitchFamily="34" charset="0"/>
        </a:defRPr>
      </a:lvl8pPr>
      <a:lvl9pPr marL="1828800" algn="ctr" rtl="0" eaLnBrk="1" fontAlgn="base" hangingPunct="1">
        <a:spcBef>
          <a:spcPct val="0"/>
        </a:spcBef>
        <a:spcAft>
          <a:spcPct val="0"/>
        </a:spcAft>
        <a:defRPr sz="4400">
          <a:solidFill>
            <a:srgbClr val="333399"/>
          </a:solidFill>
          <a:latin typeface="Trebuchet MS" pitchFamily="34" charset="0"/>
        </a:defRPr>
      </a:lvl9pPr>
    </p:titleStyle>
    <p:bodyStyle>
      <a:lvl1pPr marL="342900" indent="-342900" algn="l" rtl="0" eaLnBrk="1" fontAlgn="base" hangingPunct="1">
        <a:spcBef>
          <a:spcPct val="20000"/>
        </a:spcBef>
        <a:spcAft>
          <a:spcPct val="0"/>
        </a:spcAft>
        <a:buChar char="•"/>
        <a:defRPr sz="3200">
          <a:solidFill>
            <a:schemeClr val="accent2">
              <a:lumMod val="75000"/>
            </a:schemeClr>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Char char="–"/>
        <a:defRPr sz="2800">
          <a:solidFill>
            <a:schemeClr val="accent1">
              <a:lumMod val="50000"/>
            </a:schemeClr>
          </a:solidFill>
          <a:latin typeface="+mn-lt"/>
          <a:ea typeface="ＭＳ Ｐゴシック" charset="-128"/>
        </a:defRPr>
      </a:lvl2pPr>
      <a:lvl3pPr marL="1143000" indent="-228600" algn="l" rtl="0" eaLnBrk="1" fontAlgn="base" hangingPunct="1">
        <a:spcBef>
          <a:spcPct val="20000"/>
        </a:spcBef>
        <a:spcAft>
          <a:spcPct val="0"/>
        </a:spcAft>
        <a:buChar char="•"/>
        <a:defRPr sz="2400">
          <a:solidFill>
            <a:schemeClr val="accent1">
              <a:lumMod val="50000"/>
            </a:schemeClr>
          </a:solidFill>
          <a:latin typeface="+mn-lt"/>
          <a:ea typeface="ＭＳ Ｐゴシック" charset="-128"/>
        </a:defRPr>
      </a:lvl3pPr>
      <a:lvl4pPr marL="1600200" indent="-228600" algn="l" rtl="0" eaLnBrk="1" fontAlgn="base" hangingPunct="1">
        <a:spcBef>
          <a:spcPct val="20000"/>
        </a:spcBef>
        <a:spcAft>
          <a:spcPct val="0"/>
        </a:spcAft>
        <a:buChar char="–"/>
        <a:defRPr sz="2000">
          <a:solidFill>
            <a:schemeClr val="accent1">
              <a:lumMod val="50000"/>
            </a:schemeClr>
          </a:solidFill>
          <a:latin typeface="+mn-lt"/>
          <a:ea typeface="ＭＳ Ｐゴシック" charset="-128"/>
        </a:defRPr>
      </a:lvl4pPr>
      <a:lvl5pPr marL="2057400" indent="-228600" algn="l" rtl="0" eaLnBrk="1" fontAlgn="base" hangingPunct="1">
        <a:spcBef>
          <a:spcPct val="20000"/>
        </a:spcBef>
        <a:spcAft>
          <a:spcPct val="0"/>
        </a:spcAft>
        <a:buChar char="»"/>
        <a:defRPr sz="2000">
          <a:solidFill>
            <a:schemeClr val="accent1">
              <a:lumMod val="50000"/>
            </a:schemeClr>
          </a:solidFill>
          <a:latin typeface="+mn-lt"/>
          <a:ea typeface="ＭＳ Ｐゴシック" charset="-128"/>
        </a:defRPr>
      </a:lvl5pPr>
      <a:lvl6pPr marL="2514600" indent="-228600" algn="l" rtl="0" eaLnBrk="1" fontAlgn="base" hangingPunct="1">
        <a:spcBef>
          <a:spcPct val="20000"/>
        </a:spcBef>
        <a:spcAft>
          <a:spcPct val="0"/>
        </a:spcAft>
        <a:buChar char="»"/>
        <a:defRPr sz="2000">
          <a:solidFill>
            <a:srgbClr val="333399"/>
          </a:solidFill>
          <a:latin typeface="+mn-lt"/>
        </a:defRPr>
      </a:lvl6pPr>
      <a:lvl7pPr marL="2971800" indent="-228600" algn="l" rtl="0" eaLnBrk="1" fontAlgn="base" hangingPunct="1">
        <a:spcBef>
          <a:spcPct val="20000"/>
        </a:spcBef>
        <a:spcAft>
          <a:spcPct val="0"/>
        </a:spcAft>
        <a:buChar char="»"/>
        <a:defRPr sz="2000">
          <a:solidFill>
            <a:srgbClr val="333399"/>
          </a:solidFill>
          <a:latin typeface="+mn-lt"/>
        </a:defRPr>
      </a:lvl7pPr>
      <a:lvl8pPr marL="3429000" indent="-228600" algn="l" rtl="0" eaLnBrk="1" fontAlgn="base" hangingPunct="1">
        <a:spcBef>
          <a:spcPct val="20000"/>
        </a:spcBef>
        <a:spcAft>
          <a:spcPct val="0"/>
        </a:spcAft>
        <a:buChar char="»"/>
        <a:defRPr sz="2000">
          <a:solidFill>
            <a:srgbClr val="333399"/>
          </a:solidFill>
          <a:latin typeface="+mn-lt"/>
        </a:defRPr>
      </a:lvl8pPr>
      <a:lvl9pPr marL="3886200" indent="-228600" algn="l" rtl="0" eaLnBrk="1" fontAlgn="base" hangingPunct="1">
        <a:spcBef>
          <a:spcPct val="20000"/>
        </a:spcBef>
        <a:spcAft>
          <a:spcPct val="0"/>
        </a:spcAft>
        <a:buChar char="»"/>
        <a:defRPr sz="2000">
          <a:solidFill>
            <a:srgbClr val="333399"/>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pPr eaLnBrk="1" latinLnBrk="0" hangingPunct="1"/>
            <a:fld id="{D59C26EA-4AA4-44AD-B956-89952C1B0E13}" type="datetime1">
              <a:rPr lang="en-IE" sz="1400" smtClean="0">
                <a:solidFill>
                  <a:schemeClr val="tx2"/>
                </a:solidFill>
              </a:rPr>
              <a:t>03/11/2019</a:t>
            </a:fld>
            <a:endParaRPr lang="en-US" sz="1400" dirty="0">
              <a:solidFill>
                <a:schemeClr val="tx2"/>
              </a:solidFill>
            </a:endParaRPr>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pPr algn="r" eaLnBrk="1" latinLnBrk="0" hangingPunct="1"/>
            <a:endParaRPr kumimoji="0" lang="en-US" sz="1400" dirty="0">
              <a:solidFill>
                <a:schemeClr val="tx2"/>
              </a:solidFill>
            </a:endParaRPr>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pPr algn="l" eaLnBrk="1" latinLnBrk="0" hangingPunct="1"/>
            <a:fld id="{EA7C8D44-3667-46F6-9772-CC52308E2A7F}" type="slidenum">
              <a:rPr kumimoji="0" lang="en-US" smtClean="0"/>
              <a:pPr algn="l" eaLnBrk="1" latinLnBrk="0" hangingPunct="1"/>
              <a:t>‹#›</a:t>
            </a:fld>
            <a:endParaRPr kumimoji="0" lang="en-US" sz="1600" dirty="0">
              <a:solidFill>
                <a:schemeClr val="tx2"/>
              </a:solidFill>
            </a:endParaRPr>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hf sldNum="0"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7.xml"/><Relationship Id="rId1" Type="http://schemas.openxmlformats.org/officeDocument/2006/relationships/vmlDrawing" Target="../drawings/vmlDrawing2.vml"/><Relationship Id="rId6" Type="http://schemas.openxmlformats.org/officeDocument/2006/relationships/image" Target="../media/image9.wmf"/><Relationship Id="rId5" Type="http://schemas.openxmlformats.org/officeDocument/2006/relationships/oleObject" Target="../embeddings/oleObject4.bin"/><Relationship Id="rId4" Type="http://schemas.openxmlformats.org/officeDocument/2006/relationships/image" Target="../media/image8.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7.xml"/><Relationship Id="rId1" Type="http://schemas.openxmlformats.org/officeDocument/2006/relationships/vmlDrawing" Target="../drawings/vmlDrawing3.vml"/><Relationship Id="rId4" Type="http://schemas.openxmlformats.org/officeDocument/2006/relationships/image" Target="../media/image10.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7.xml"/><Relationship Id="rId1" Type="http://schemas.openxmlformats.org/officeDocument/2006/relationships/vmlDrawing" Target="../drawings/vmlDrawing4.vml"/><Relationship Id="rId4" Type="http://schemas.openxmlformats.org/officeDocument/2006/relationships/image" Target="../media/image11.w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7.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2.bin"/><Relationship Id="rId4" Type="http://schemas.openxmlformats.org/officeDocument/2006/relationships/image" Target="../media/image4.w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7.xml"/><Relationship Id="rId1" Type="http://schemas.openxmlformats.org/officeDocument/2006/relationships/vmlDrawing" Target="../drawings/vmlDrawing5.vml"/><Relationship Id="rId4" Type="http://schemas.openxmlformats.org/officeDocument/2006/relationships/image" Target="../media/image25.w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a:t>Probability and Statistical Inference</a:t>
            </a:r>
          </a:p>
        </p:txBody>
      </p:sp>
      <p:sp>
        <p:nvSpPr>
          <p:cNvPr id="3" name="Subtitle 2"/>
          <p:cNvSpPr>
            <a:spLocks noGrp="1"/>
          </p:cNvSpPr>
          <p:nvPr>
            <p:ph type="subTitle" idx="1"/>
          </p:nvPr>
        </p:nvSpPr>
        <p:spPr/>
        <p:txBody>
          <a:bodyPr>
            <a:normAutofit fontScale="85000" lnSpcReduction="10000"/>
          </a:bodyPr>
          <a:lstStyle/>
          <a:p>
            <a:r>
              <a:rPr lang="en-GB" dirty="0"/>
              <a:t>Principal Component Analysis (PCA) and Factor Analysis</a:t>
            </a:r>
          </a:p>
        </p:txBody>
      </p:sp>
      <p:sp>
        <p:nvSpPr>
          <p:cNvPr id="4" name="TextBox 3"/>
          <p:cNvSpPr txBox="1"/>
          <p:nvPr/>
        </p:nvSpPr>
        <p:spPr>
          <a:xfrm>
            <a:off x="611560" y="6093296"/>
            <a:ext cx="7920880" cy="646331"/>
          </a:xfrm>
          <a:prstGeom prst="rect">
            <a:avLst/>
          </a:prstGeom>
          <a:noFill/>
        </p:spPr>
        <p:txBody>
          <a:bodyPr wrap="square" rtlCol="0">
            <a:spAutoFit/>
          </a:bodyPr>
          <a:lstStyle/>
          <a:p>
            <a:r>
              <a:rPr lang="en-IE" dirty="0"/>
              <a:t>Reference: Field, Miles and Field Discovering Statistics Discovering Statistics with 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p:cNvSpPr>
            <a:spLocks noGrp="1" noChangeArrowheads="1"/>
          </p:cNvSpPr>
          <p:nvPr>
            <p:ph type="title"/>
          </p:nvPr>
        </p:nvSpPr>
        <p:spPr/>
        <p:txBody>
          <a:bodyPr/>
          <a:lstStyle/>
          <a:p>
            <a:r>
              <a:rPr lang="en-US" sz="3600" dirty="0"/>
              <a:t>Dimension reduction</a:t>
            </a:r>
          </a:p>
        </p:txBody>
      </p:sp>
      <p:sp>
        <p:nvSpPr>
          <p:cNvPr id="23555" name="Rectangle 1027"/>
          <p:cNvSpPr>
            <a:spLocks noGrp="1" noChangeArrowheads="1"/>
          </p:cNvSpPr>
          <p:nvPr>
            <p:ph type="body" idx="1"/>
          </p:nvPr>
        </p:nvSpPr>
        <p:spPr/>
        <p:txBody>
          <a:bodyPr/>
          <a:lstStyle/>
          <a:p>
            <a:pPr>
              <a:lnSpc>
                <a:spcPct val="90000"/>
              </a:lnSpc>
            </a:pPr>
            <a:r>
              <a:rPr lang="en-US" dirty="0"/>
              <a:t>We know that we are using variables as proxy measures for real world concepts</a:t>
            </a:r>
          </a:p>
          <a:p>
            <a:pPr>
              <a:lnSpc>
                <a:spcPct val="90000"/>
              </a:lnSpc>
            </a:pPr>
            <a:r>
              <a:rPr lang="en-US" dirty="0"/>
              <a:t>We know that multicollinearity can cause problem</a:t>
            </a:r>
          </a:p>
          <a:p>
            <a:pPr>
              <a:lnSpc>
                <a:spcPct val="90000"/>
              </a:lnSpc>
            </a:pPr>
            <a:r>
              <a:rPr lang="en-US" dirty="0"/>
              <a:t>We aim for parsimony in our models (fewest number of predictor variables)</a:t>
            </a:r>
          </a:p>
          <a:p>
            <a:pPr>
              <a:lnSpc>
                <a:spcPct val="90000"/>
              </a:lnSpc>
            </a:pPr>
            <a:r>
              <a:rPr lang="en-US" dirty="0"/>
              <a:t>Want to avoid two major obstacles:</a:t>
            </a:r>
          </a:p>
          <a:p>
            <a:pPr lvl="1">
              <a:lnSpc>
                <a:spcPct val="90000"/>
              </a:lnSpc>
            </a:pPr>
            <a:r>
              <a:rPr lang="en-US" dirty="0"/>
              <a:t>Using a single variable created from a multi-item measure in which there is great heterogeneity; or</a:t>
            </a:r>
          </a:p>
          <a:p>
            <a:pPr lvl="1">
              <a:lnSpc>
                <a:spcPct val="90000"/>
              </a:lnSpc>
            </a:pPr>
            <a:r>
              <a:rPr lang="en-US" dirty="0"/>
              <a:t>Using several variables that are highly correlated or unreliable.</a:t>
            </a:r>
          </a:p>
          <a:p>
            <a:pPr>
              <a:lnSpc>
                <a:spcPct val="90000"/>
              </a:lnSpc>
            </a:pPr>
            <a:r>
              <a:rPr lang="en-US" dirty="0"/>
              <a:t>The goal is to obtain the “right” number of variables to represent a concept</a:t>
            </a:r>
          </a:p>
          <a:p>
            <a:pPr lvl="1">
              <a:lnSpc>
                <a:spcPct val="90000"/>
              </a:lnSpc>
            </a:pPr>
            <a:r>
              <a:rPr lang="en-US" dirty="0"/>
              <a:t> (and it might be one).</a:t>
            </a:r>
          </a:p>
        </p:txBody>
      </p:sp>
    </p:spTree>
    <p:extLst>
      <p:ext uri="{BB962C8B-B14F-4D97-AF65-F5344CB8AC3E}">
        <p14:creationId xmlns:p14="http://schemas.microsoft.com/office/powerpoint/2010/main" val="3822522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normAutofit fontScale="90000"/>
          </a:bodyPr>
          <a:lstStyle/>
          <a:p>
            <a:r>
              <a:rPr lang="en-US" dirty="0"/>
              <a:t>Everything that you need to know about Factor Analysis/Dimension Reduction</a:t>
            </a:r>
          </a:p>
        </p:txBody>
      </p:sp>
      <p:sp>
        <p:nvSpPr>
          <p:cNvPr id="3075" name="Rectangle 3"/>
          <p:cNvSpPr>
            <a:spLocks noGrp="1" noChangeArrowheads="1"/>
          </p:cNvSpPr>
          <p:nvPr>
            <p:ph type="body" idx="1"/>
          </p:nvPr>
        </p:nvSpPr>
        <p:spPr/>
        <p:txBody>
          <a:bodyPr>
            <a:normAutofit fontScale="92500" lnSpcReduction="10000"/>
          </a:bodyPr>
          <a:lstStyle/>
          <a:p>
            <a:r>
              <a:rPr lang="en-US" dirty="0"/>
              <a:t>The basic issue is the degree of correlation among a set of items. </a:t>
            </a:r>
          </a:p>
          <a:p>
            <a:r>
              <a:rPr lang="en-IE" dirty="0"/>
              <a:t>We want to test for clusters of variables or measures.</a:t>
            </a:r>
          </a:p>
          <a:p>
            <a:r>
              <a:rPr lang="en-IE" dirty="0"/>
              <a:t>Or to see whether different measures are tapping aspects of a common dimension</a:t>
            </a:r>
            <a:r>
              <a:rPr lang="en-US" dirty="0"/>
              <a:t>.</a:t>
            </a:r>
          </a:p>
          <a:p>
            <a:r>
              <a:rPr lang="en-US" dirty="0"/>
              <a:t>We expect to find “clumps” of items sometimes, and these are called </a:t>
            </a:r>
            <a:r>
              <a:rPr lang="en-US" b="1" dirty="0"/>
              <a:t>factors or components</a:t>
            </a:r>
            <a:r>
              <a:rPr lang="en-US" dirty="0"/>
              <a:t>.</a:t>
            </a:r>
          </a:p>
          <a:p>
            <a:pPr lvl="1"/>
            <a:r>
              <a:rPr lang="en-US" dirty="0"/>
              <a:t>If all of the items correlate highly with each other, then you have a simple outcome: </a:t>
            </a:r>
          </a:p>
          <a:p>
            <a:pPr lvl="2"/>
            <a:r>
              <a:rPr lang="en-US" dirty="0"/>
              <a:t>A single factor/component. </a:t>
            </a:r>
          </a:p>
          <a:p>
            <a:pPr lvl="1"/>
            <a:r>
              <a:rPr lang="en-US" dirty="0"/>
              <a:t>However, we often find that we don’t have a single homogenous factor/component</a:t>
            </a:r>
          </a:p>
          <a:p>
            <a:pPr lvl="2"/>
            <a:r>
              <a:rPr lang="en-US" dirty="0"/>
              <a:t>Rather we have several clumps or factors/components</a:t>
            </a:r>
          </a:p>
          <a:p>
            <a:pPr lvl="2"/>
            <a:endParaRPr lang="en-US" dirty="0"/>
          </a:p>
        </p:txBody>
      </p:sp>
    </p:spTree>
    <p:extLst>
      <p:ext uri="{BB962C8B-B14F-4D97-AF65-F5344CB8AC3E}">
        <p14:creationId xmlns:p14="http://schemas.microsoft.com/office/powerpoint/2010/main" val="936338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Why?</a:t>
            </a:r>
          </a:p>
        </p:txBody>
      </p:sp>
      <p:sp>
        <p:nvSpPr>
          <p:cNvPr id="4" name="Content Placeholder 3"/>
          <p:cNvSpPr>
            <a:spLocks noGrp="1"/>
          </p:cNvSpPr>
          <p:nvPr>
            <p:ph sz="quarter" idx="1"/>
          </p:nvPr>
        </p:nvSpPr>
        <p:spPr/>
        <p:txBody>
          <a:bodyPr>
            <a:normAutofit fontScale="92500" lnSpcReduction="20000"/>
          </a:bodyPr>
          <a:lstStyle/>
          <a:p>
            <a:r>
              <a:rPr lang="en-IE" dirty="0"/>
              <a:t>Many phenomena cannot be measured directly – no measurement scale exists</a:t>
            </a:r>
          </a:p>
          <a:p>
            <a:pPr lvl="1"/>
            <a:r>
              <a:rPr lang="en-IE" dirty="0"/>
              <a:t>E.g. social deprivation, cost of living, consumer confidence etc. </a:t>
            </a:r>
          </a:p>
          <a:p>
            <a:pPr lvl="1"/>
            <a:r>
              <a:rPr lang="en-IE" dirty="0"/>
              <a:t>These are </a:t>
            </a:r>
            <a:r>
              <a:rPr lang="en-IE" b="1" i="1" dirty="0"/>
              <a:t>latent</a:t>
            </a:r>
            <a:r>
              <a:rPr lang="en-IE" i="1" dirty="0"/>
              <a:t> </a:t>
            </a:r>
            <a:r>
              <a:rPr lang="en-IE" dirty="0"/>
              <a:t>variables</a:t>
            </a:r>
          </a:p>
          <a:p>
            <a:r>
              <a:rPr lang="en-IE" dirty="0"/>
              <a:t>To work with these latent variables we must use </a:t>
            </a:r>
            <a:r>
              <a:rPr lang="en-IE" b="1" i="1" dirty="0"/>
              <a:t>manifest</a:t>
            </a:r>
            <a:r>
              <a:rPr lang="en-IE" i="1" dirty="0"/>
              <a:t> </a:t>
            </a:r>
            <a:r>
              <a:rPr lang="en-IE" dirty="0"/>
              <a:t>variables and construct a measurement scale from these</a:t>
            </a:r>
          </a:p>
          <a:p>
            <a:pPr lvl="1"/>
            <a:r>
              <a:rPr lang="en-IE" dirty="0"/>
              <a:t>E.g. using measures of intelligence as an indicator of ability to perform on particular tests</a:t>
            </a:r>
          </a:p>
          <a:p>
            <a:r>
              <a:rPr lang="en-IE" dirty="0"/>
              <a:t>We are theorizing that there is a single individual concept, or a small number of concepts, which lead to different manifestations</a:t>
            </a:r>
          </a:p>
          <a:p>
            <a:r>
              <a:rPr lang="en-IE" dirty="0"/>
              <a:t>We are trying to distil the underlying concept(s) from its manifestations</a:t>
            </a:r>
          </a:p>
          <a:p>
            <a:pPr lvl="1"/>
            <a:r>
              <a:rPr lang="en-IE" dirty="0"/>
              <a:t>But how many dimensions does as concept have? How should they be represented</a:t>
            </a:r>
          </a:p>
        </p:txBody>
      </p:sp>
    </p:spTree>
    <p:extLst>
      <p:ext uri="{BB962C8B-B14F-4D97-AF65-F5344CB8AC3E}">
        <p14:creationId xmlns:p14="http://schemas.microsoft.com/office/powerpoint/2010/main" val="3142478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What are we doing?</a:t>
            </a:r>
          </a:p>
        </p:txBody>
      </p:sp>
      <p:sp>
        <p:nvSpPr>
          <p:cNvPr id="4" name="Content Placeholder 3"/>
          <p:cNvSpPr>
            <a:spLocks noGrp="1"/>
          </p:cNvSpPr>
          <p:nvPr>
            <p:ph sz="quarter" idx="1"/>
          </p:nvPr>
        </p:nvSpPr>
        <p:spPr/>
        <p:txBody>
          <a:bodyPr>
            <a:normAutofit/>
          </a:bodyPr>
          <a:lstStyle/>
          <a:p>
            <a:r>
              <a:rPr lang="en-IE" dirty="0"/>
              <a:t>We are theorizing that there is a single individual concept, or a small number of concepts, which lead to different manifestations (which is captured in the variables)</a:t>
            </a:r>
          </a:p>
          <a:p>
            <a:r>
              <a:rPr lang="en-IE" dirty="0"/>
              <a:t>We are trying to distil the underlying concept(s) from its manifestations</a:t>
            </a:r>
          </a:p>
          <a:p>
            <a:pPr lvl="1"/>
            <a:r>
              <a:rPr lang="en-IE" dirty="0"/>
              <a:t>But how many dimensions does as concept have? </a:t>
            </a:r>
          </a:p>
          <a:p>
            <a:pPr lvl="1"/>
            <a:r>
              <a:rPr lang="en-IE" dirty="0"/>
              <a:t>How should they be represented?</a:t>
            </a:r>
          </a:p>
        </p:txBody>
      </p:sp>
    </p:spTree>
    <p:extLst>
      <p:ext uri="{BB962C8B-B14F-4D97-AF65-F5344CB8AC3E}">
        <p14:creationId xmlns:p14="http://schemas.microsoft.com/office/powerpoint/2010/main" val="1117159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en-GB" dirty="0"/>
              <a:t>When do we use it?</a:t>
            </a:r>
          </a:p>
        </p:txBody>
      </p:sp>
      <p:sp>
        <p:nvSpPr>
          <p:cNvPr id="138243" name="Rectangle 3"/>
          <p:cNvSpPr>
            <a:spLocks noGrp="1" noChangeArrowheads="1"/>
          </p:cNvSpPr>
          <p:nvPr>
            <p:ph sz="quarter" idx="1"/>
          </p:nvPr>
        </p:nvSpPr>
        <p:spPr/>
        <p:txBody>
          <a:bodyPr>
            <a:normAutofit/>
          </a:bodyPr>
          <a:lstStyle/>
          <a:p>
            <a:r>
              <a:rPr lang="en-IE" dirty="0"/>
              <a:t>We may be interested in creating an agreed measure that will allow us to track changes over time</a:t>
            </a:r>
          </a:p>
          <a:p>
            <a:r>
              <a:rPr lang="en-IE" dirty="0"/>
              <a:t>We may be interested in exploring particular dimensions of a concept</a:t>
            </a:r>
          </a:p>
          <a:p>
            <a:r>
              <a:rPr lang="en-IE" dirty="0"/>
              <a:t>We may, pragmatically, be interested in reducing the number of variables we need to work with in an analysis</a:t>
            </a:r>
          </a:p>
          <a:p>
            <a:r>
              <a:rPr lang="en-IE" dirty="0"/>
              <a:t>All the above are not mutually exclusive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8243">
                                            <p:txEl>
                                              <p:pRg st="0" end="0"/>
                                            </p:txEl>
                                          </p:spTgt>
                                        </p:tgtEl>
                                        <p:attrNameLst>
                                          <p:attrName>style.visibility</p:attrName>
                                        </p:attrNameLst>
                                      </p:cBhvr>
                                      <p:to>
                                        <p:strVal val="visible"/>
                                      </p:to>
                                    </p:set>
                                    <p:animEffect transition="in" filter="dissolve">
                                      <p:cBhvr>
                                        <p:cTn id="7" dur="500"/>
                                        <p:tgtEl>
                                          <p:spTgt spid="1382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8243">
                                            <p:txEl>
                                              <p:pRg st="1" end="1"/>
                                            </p:txEl>
                                          </p:spTgt>
                                        </p:tgtEl>
                                        <p:attrNameLst>
                                          <p:attrName>style.visibility</p:attrName>
                                        </p:attrNameLst>
                                      </p:cBhvr>
                                      <p:to>
                                        <p:strVal val="visible"/>
                                      </p:to>
                                    </p:set>
                                    <p:animEffect transition="in" filter="dissolve">
                                      <p:cBhvr>
                                        <p:cTn id="12" dur="500"/>
                                        <p:tgtEl>
                                          <p:spTgt spid="1382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8243">
                                            <p:txEl>
                                              <p:pRg st="2" end="2"/>
                                            </p:txEl>
                                          </p:spTgt>
                                        </p:tgtEl>
                                        <p:attrNameLst>
                                          <p:attrName>style.visibility</p:attrName>
                                        </p:attrNameLst>
                                      </p:cBhvr>
                                      <p:to>
                                        <p:strVal val="visible"/>
                                      </p:to>
                                    </p:set>
                                    <p:animEffect transition="in" filter="dissolve">
                                      <p:cBhvr>
                                        <p:cTn id="17" dur="500"/>
                                        <p:tgtEl>
                                          <p:spTgt spid="1382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8243">
                                            <p:txEl>
                                              <p:pRg st="3" end="3"/>
                                            </p:txEl>
                                          </p:spTgt>
                                        </p:tgtEl>
                                        <p:attrNameLst>
                                          <p:attrName>style.visibility</p:attrName>
                                        </p:attrNameLst>
                                      </p:cBhvr>
                                      <p:to>
                                        <p:strVal val="visible"/>
                                      </p:to>
                                    </p:set>
                                    <p:animEffect transition="in" filter="dissolve">
                                      <p:cBhvr>
                                        <p:cTn id="22" dur="500"/>
                                        <p:tgtEl>
                                          <p:spTgt spid="1382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3"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en-GB" dirty="0"/>
              <a:t>Approaches?</a:t>
            </a:r>
          </a:p>
        </p:txBody>
      </p:sp>
      <p:sp>
        <p:nvSpPr>
          <p:cNvPr id="138243" name="Rectangle 3"/>
          <p:cNvSpPr>
            <a:spLocks noGrp="1" noChangeArrowheads="1"/>
          </p:cNvSpPr>
          <p:nvPr>
            <p:ph sz="quarter" idx="1"/>
          </p:nvPr>
        </p:nvSpPr>
        <p:spPr/>
        <p:txBody>
          <a:bodyPr>
            <a:normAutofit/>
          </a:bodyPr>
          <a:lstStyle/>
          <a:p>
            <a:r>
              <a:rPr lang="en-GB" dirty="0"/>
              <a:t>Factor Analysis</a:t>
            </a:r>
          </a:p>
          <a:p>
            <a:pPr lvl="1"/>
            <a:r>
              <a:rPr lang="en-GB" dirty="0"/>
              <a:t>Exploratory </a:t>
            </a:r>
          </a:p>
          <a:p>
            <a:pPr lvl="2"/>
            <a:r>
              <a:rPr lang="en-GB" dirty="0"/>
              <a:t>Used in early stages of research to gather information about interrelationships between variables e.g. you have created an instrument with multiple questions and you want to test how well they measure concepts of interest</a:t>
            </a:r>
          </a:p>
          <a:p>
            <a:pPr lvl="1"/>
            <a:r>
              <a:rPr lang="en-GB" dirty="0"/>
              <a:t>Confirmatory</a:t>
            </a:r>
          </a:p>
          <a:p>
            <a:pPr lvl="2"/>
            <a:r>
              <a:rPr lang="en-GB" dirty="0"/>
              <a:t>Used later in research to confirm hypotheses about the structure underlying a set of variables</a:t>
            </a:r>
          </a:p>
          <a:p>
            <a:r>
              <a:rPr lang="en-GB" dirty="0"/>
              <a:t>Principal Components Analysis</a:t>
            </a:r>
          </a:p>
          <a:p>
            <a:pPr lvl="1"/>
            <a:r>
              <a:rPr lang="en-GB" dirty="0"/>
              <a:t>Used when working with a set of uncorrelated variables which it has been well established that they measure the same underlying component (s).</a:t>
            </a:r>
          </a:p>
        </p:txBody>
      </p:sp>
    </p:spTree>
    <p:extLst>
      <p:ext uri="{BB962C8B-B14F-4D97-AF65-F5344CB8AC3E}">
        <p14:creationId xmlns:p14="http://schemas.microsoft.com/office/powerpoint/2010/main" val="13908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8243">
                                            <p:txEl>
                                              <p:pRg st="0" end="0"/>
                                            </p:txEl>
                                          </p:spTgt>
                                        </p:tgtEl>
                                        <p:attrNameLst>
                                          <p:attrName>style.visibility</p:attrName>
                                        </p:attrNameLst>
                                      </p:cBhvr>
                                      <p:to>
                                        <p:strVal val="visible"/>
                                      </p:to>
                                    </p:set>
                                    <p:animEffect transition="in" filter="dissolve">
                                      <p:cBhvr>
                                        <p:cTn id="7" dur="500"/>
                                        <p:tgtEl>
                                          <p:spTgt spid="13824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8243">
                                            <p:txEl>
                                              <p:pRg st="1" end="1"/>
                                            </p:txEl>
                                          </p:spTgt>
                                        </p:tgtEl>
                                        <p:attrNameLst>
                                          <p:attrName>style.visibility</p:attrName>
                                        </p:attrNameLst>
                                      </p:cBhvr>
                                      <p:to>
                                        <p:strVal val="visible"/>
                                      </p:to>
                                    </p:set>
                                    <p:animEffect transition="in" filter="dissolve">
                                      <p:cBhvr>
                                        <p:cTn id="10" dur="500"/>
                                        <p:tgtEl>
                                          <p:spTgt spid="13824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38243">
                                            <p:txEl>
                                              <p:pRg st="2" end="2"/>
                                            </p:txEl>
                                          </p:spTgt>
                                        </p:tgtEl>
                                        <p:attrNameLst>
                                          <p:attrName>style.visibility</p:attrName>
                                        </p:attrNameLst>
                                      </p:cBhvr>
                                      <p:to>
                                        <p:strVal val="visible"/>
                                      </p:to>
                                    </p:set>
                                    <p:animEffect transition="in" filter="dissolve">
                                      <p:cBhvr>
                                        <p:cTn id="13" dur="500"/>
                                        <p:tgtEl>
                                          <p:spTgt spid="13824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38243">
                                            <p:txEl>
                                              <p:pRg st="3" end="3"/>
                                            </p:txEl>
                                          </p:spTgt>
                                        </p:tgtEl>
                                        <p:attrNameLst>
                                          <p:attrName>style.visibility</p:attrName>
                                        </p:attrNameLst>
                                      </p:cBhvr>
                                      <p:to>
                                        <p:strVal val="visible"/>
                                      </p:to>
                                    </p:set>
                                    <p:animEffect transition="in" filter="dissolve">
                                      <p:cBhvr>
                                        <p:cTn id="16" dur="500"/>
                                        <p:tgtEl>
                                          <p:spTgt spid="13824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38243">
                                            <p:txEl>
                                              <p:pRg st="4" end="4"/>
                                            </p:txEl>
                                          </p:spTgt>
                                        </p:tgtEl>
                                        <p:attrNameLst>
                                          <p:attrName>style.visibility</p:attrName>
                                        </p:attrNameLst>
                                      </p:cBhvr>
                                      <p:to>
                                        <p:strVal val="visible"/>
                                      </p:to>
                                    </p:set>
                                    <p:animEffect transition="in" filter="dissolve">
                                      <p:cBhvr>
                                        <p:cTn id="19" dur="500"/>
                                        <p:tgtEl>
                                          <p:spTgt spid="13824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38243">
                                            <p:txEl>
                                              <p:pRg st="5" end="5"/>
                                            </p:txEl>
                                          </p:spTgt>
                                        </p:tgtEl>
                                        <p:attrNameLst>
                                          <p:attrName>style.visibility</p:attrName>
                                        </p:attrNameLst>
                                      </p:cBhvr>
                                      <p:to>
                                        <p:strVal val="visible"/>
                                      </p:to>
                                    </p:set>
                                    <p:animEffect transition="in" filter="dissolve">
                                      <p:cBhvr>
                                        <p:cTn id="24" dur="500"/>
                                        <p:tgtEl>
                                          <p:spTgt spid="13824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38243">
                                            <p:txEl>
                                              <p:pRg st="6" end="6"/>
                                            </p:txEl>
                                          </p:spTgt>
                                        </p:tgtEl>
                                        <p:attrNameLst>
                                          <p:attrName>style.visibility</p:attrName>
                                        </p:attrNameLst>
                                      </p:cBhvr>
                                      <p:to>
                                        <p:strVal val="visible"/>
                                      </p:to>
                                    </p:set>
                                    <p:animEffect transition="in" filter="dissolve">
                                      <p:cBhvr>
                                        <p:cTn id="27" dur="500"/>
                                        <p:tgtEl>
                                          <p:spTgt spid="1382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3"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What are we looking at?</a:t>
            </a:r>
          </a:p>
        </p:txBody>
      </p:sp>
      <p:sp>
        <p:nvSpPr>
          <p:cNvPr id="3" name="Content Placeholder 2"/>
          <p:cNvSpPr>
            <a:spLocks noGrp="1"/>
          </p:cNvSpPr>
          <p:nvPr>
            <p:ph sz="quarter" idx="1"/>
          </p:nvPr>
        </p:nvSpPr>
        <p:spPr/>
        <p:txBody>
          <a:bodyPr>
            <a:normAutofit/>
          </a:bodyPr>
          <a:lstStyle/>
          <a:p>
            <a:r>
              <a:rPr lang="en-IE" dirty="0"/>
              <a:t>Start off with a set of variables </a:t>
            </a:r>
          </a:p>
          <a:p>
            <a:r>
              <a:rPr lang="en-IE" dirty="0"/>
              <a:t>By the end of the process have a smaller number which still reflect a large proportion of the information contained in the original dataset. </a:t>
            </a:r>
          </a:p>
          <a:p>
            <a:r>
              <a:rPr lang="en-IE" dirty="0"/>
              <a:t>The way that the ‘information contained’ is measured is by considering the </a:t>
            </a:r>
            <a:r>
              <a:rPr lang="en-IE" b="1" dirty="0"/>
              <a:t>variability within </a:t>
            </a:r>
            <a:r>
              <a:rPr lang="en-IE" dirty="0"/>
              <a:t>and </a:t>
            </a:r>
            <a:r>
              <a:rPr lang="en-IE" b="1" dirty="0"/>
              <a:t>co-variation across variables</a:t>
            </a:r>
          </a:p>
          <a:p>
            <a:pPr lvl="1"/>
            <a:r>
              <a:rPr lang="en-IE" dirty="0"/>
              <a:t>The variance (how different each measurement is from the mean) and co-variance (measure of how much two random variables change together) (i.e. correlation). </a:t>
            </a:r>
          </a:p>
        </p:txBody>
      </p:sp>
    </p:spTree>
    <p:extLst>
      <p:ext uri="{BB962C8B-B14F-4D97-AF65-F5344CB8AC3E}">
        <p14:creationId xmlns:p14="http://schemas.microsoft.com/office/powerpoint/2010/main" val="2162891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What are we looking at?</a:t>
            </a:r>
          </a:p>
        </p:txBody>
      </p:sp>
      <p:sp>
        <p:nvSpPr>
          <p:cNvPr id="3" name="Content Placeholder 2"/>
          <p:cNvSpPr>
            <a:spLocks noGrp="1"/>
          </p:cNvSpPr>
          <p:nvPr>
            <p:ph sz="quarter" idx="1"/>
          </p:nvPr>
        </p:nvSpPr>
        <p:spPr/>
        <p:txBody>
          <a:bodyPr>
            <a:normAutofit/>
          </a:bodyPr>
          <a:lstStyle/>
          <a:p>
            <a:r>
              <a:rPr lang="en-IE" dirty="0"/>
              <a:t>The reduction might be </a:t>
            </a:r>
          </a:p>
          <a:p>
            <a:pPr lvl="1"/>
            <a:r>
              <a:rPr lang="en-IE" dirty="0"/>
              <a:t>By discovering that a particular linear combination of our variables accounts for a large percentage of the total variability in the data </a:t>
            </a:r>
          </a:p>
          <a:p>
            <a:pPr lvl="1"/>
            <a:r>
              <a:rPr lang="en-IE" dirty="0"/>
              <a:t>Or</a:t>
            </a:r>
          </a:p>
          <a:p>
            <a:pPr lvl="1"/>
            <a:r>
              <a:rPr lang="en-IE" dirty="0"/>
              <a:t>By discovering that several of the variables reflect another ‘latent variable’. </a:t>
            </a:r>
          </a:p>
        </p:txBody>
      </p:sp>
    </p:spTree>
    <p:extLst>
      <p:ext uri="{BB962C8B-B14F-4D97-AF65-F5344CB8AC3E}">
        <p14:creationId xmlns:p14="http://schemas.microsoft.com/office/powerpoint/2010/main" val="1347010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Factors/Components?</a:t>
            </a:r>
          </a:p>
        </p:txBody>
      </p:sp>
      <p:sp>
        <p:nvSpPr>
          <p:cNvPr id="3" name="Content Placeholder 2"/>
          <p:cNvSpPr>
            <a:spLocks noGrp="1"/>
          </p:cNvSpPr>
          <p:nvPr>
            <p:ph sz="quarter" idx="1"/>
          </p:nvPr>
        </p:nvSpPr>
        <p:spPr/>
        <p:txBody>
          <a:bodyPr/>
          <a:lstStyle/>
          <a:p>
            <a:r>
              <a:rPr lang="en-IE" dirty="0"/>
              <a:t>A factor/component in this context is equivalent to what is known as a </a:t>
            </a:r>
            <a:r>
              <a:rPr lang="en-IE" b="1" dirty="0"/>
              <a:t>Latent </a:t>
            </a:r>
            <a:r>
              <a:rPr lang="en-IE" dirty="0"/>
              <a:t>variable (also called a </a:t>
            </a:r>
            <a:r>
              <a:rPr lang="en-IE" b="1" dirty="0"/>
              <a:t>construct</a:t>
            </a:r>
            <a:r>
              <a:rPr lang="en-IE" dirty="0"/>
              <a:t>).</a:t>
            </a:r>
          </a:p>
          <a:p>
            <a:pPr marL="0" indent="0">
              <a:buNone/>
            </a:pPr>
            <a:endParaRPr lang="en-IE" dirty="0"/>
          </a:p>
          <a:p>
            <a:r>
              <a:rPr lang="en-IE" dirty="0"/>
              <a:t>A latent variable is a variable that cannot be measured directly but is measured indirectly through several observable variables (called </a:t>
            </a:r>
            <a:r>
              <a:rPr lang="en-IE" b="1" dirty="0"/>
              <a:t>manifest </a:t>
            </a:r>
            <a:r>
              <a:rPr lang="en-IE" dirty="0"/>
              <a:t>variables). </a:t>
            </a:r>
          </a:p>
          <a:p>
            <a:pPr marL="0" indent="0">
              <a:buNone/>
            </a:pPr>
            <a:endParaRPr lang="en-IE" dirty="0"/>
          </a:p>
          <a:p>
            <a:r>
              <a:rPr lang="en-IE" b="1" dirty="0"/>
              <a:t>construct = latent variable = factor/component</a:t>
            </a:r>
          </a:p>
        </p:txBody>
      </p:sp>
    </p:spTree>
    <p:extLst>
      <p:ext uri="{BB962C8B-B14F-4D97-AF65-F5344CB8AC3E}">
        <p14:creationId xmlns:p14="http://schemas.microsoft.com/office/powerpoint/2010/main" val="1326317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a:t>Factors?</a:t>
            </a:r>
          </a:p>
        </p:txBody>
      </p:sp>
      <p:sp>
        <p:nvSpPr>
          <p:cNvPr id="4099" name="Rectangle 3"/>
          <p:cNvSpPr>
            <a:spLocks noGrp="1" noChangeArrowheads="1"/>
          </p:cNvSpPr>
          <p:nvPr>
            <p:ph type="body" idx="1"/>
          </p:nvPr>
        </p:nvSpPr>
        <p:spPr/>
        <p:txBody>
          <a:bodyPr/>
          <a:lstStyle/>
          <a:p>
            <a:r>
              <a:rPr lang="en-US" dirty="0"/>
              <a:t>So how do we identify factors?</a:t>
            </a:r>
          </a:p>
          <a:p>
            <a:r>
              <a:rPr lang="en-US" dirty="0"/>
              <a:t>Statisticians refer to “extraction” as the way to identify factors.</a:t>
            </a:r>
          </a:p>
          <a:p>
            <a:pPr lvl="1"/>
            <a:r>
              <a:rPr lang="en-US" dirty="0"/>
              <a:t>There are at least 7 methods for extracting factors:  factor analysis is one of these.</a:t>
            </a:r>
          </a:p>
        </p:txBody>
      </p:sp>
    </p:spTree>
    <p:extLst>
      <p:ext uri="{BB962C8B-B14F-4D97-AF65-F5344CB8AC3E}">
        <p14:creationId xmlns:p14="http://schemas.microsoft.com/office/powerpoint/2010/main" val="3323576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Inferential (Predictive) Models</a:t>
            </a:r>
          </a:p>
        </p:txBody>
      </p:sp>
      <p:sp>
        <p:nvSpPr>
          <p:cNvPr id="3" name="Content Placeholder 2"/>
          <p:cNvSpPr>
            <a:spLocks noGrp="1"/>
          </p:cNvSpPr>
          <p:nvPr>
            <p:ph sz="quarter" idx="1"/>
          </p:nvPr>
        </p:nvSpPr>
        <p:spPr/>
        <p:txBody>
          <a:bodyPr/>
          <a:lstStyle/>
          <a:p>
            <a:r>
              <a:rPr lang="en-IE" dirty="0"/>
              <a:t>Used to explore the relationship between one outcome variable and a set of independent variables (predictors)</a:t>
            </a:r>
          </a:p>
          <a:p>
            <a:r>
              <a:rPr lang="en-IE" dirty="0"/>
              <a:t>You should have a sound theoretical or conceptual reason for exploring the relationship and the order of the variables entering the model</a:t>
            </a:r>
          </a:p>
          <a:p>
            <a:r>
              <a:rPr lang="en-IE" dirty="0"/>
              <a:t>For variables that have not been previously shown to contribute to the variation in the outcome variable try to establish statistical evidence for their inclusion in advance</a:t>
            </a:r>
          </a:p>
        </p:txBody>
      </p:sp>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359" t="5136" r="5241" b="10210"/>
          <a:stretch/>
        </p:blipFill>
        <p:spPr bwMode="auto">
          <a:xfrm>
            <a:off x="3811509" y="4793810"/>
            <a:ext cx="1602463" cy="2064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4251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Example (From Andy Field)</a:t>
            </a:r>
          </a:p>
        </p:txBody>
      </p:sp>
      <p:sp>
        <p:nvSpPr>
          <p:cNvPr id="3" name="Content Placeholder 2"/>
          <p:cNvSpPr>
            <a:spLocks noGrp="1"/>
          </p:cNvSpPr>
          <p:nvPr>
            <p:ph sz="quarter" idx="1"/>
          </p:nvPr>
        </p:nvSpPr>
        <p:spPr/>
        <p:txBody>
          <a:bodyPr>
            <a:normAutofit/>
          </a:bodyPr>
          <a:lstStyle/>
          <a:p>
            <a:r>
              <a:rPr lang="en-IE" dirty="0"/>
              <a:t>Factor analysis could be used to identify the “core” characteristics (out of a potentially large number of characteristics) that make a person popular.</a:t>
            </a:r>
          </a:p>
          <a:p>
            <a:r>
              <a:rPr lang="en-IE" dirty="0"/>
              <a:t>Candidate characteristics: </a:t>
            </a:r>
          </a:p>
          <a:p>
            <a:pPr lvl="1"/>
            <a:r>
              <a:rPr lang="en-IE" dirty="0"/>
              <a:t>Time spent talking about the other person (Talk 1 – a relatively positive trait)</a:t>
            </a:r>
          </a:p>
          <a:p>
            <a:pPr lvl="1"/>
            <a:r>
              <a:rPr lang="en-IE" dirty="0"/>
              <a:t>Level of social skills (Social Skills)</a:t>
            </a:r>
          </a:p>
          <a:p>
            <a:pPr lvl="1"/>
            <a:r>
              <a:rPr lang="en-IE" dirty="0"/>
              <a:t>How interesting a person is to others (Interest)</a:t>
            </a:r>
          </a:p>
          <a:p>
            <a:pPr lvl="1"/>
            <a:r>
              <a:rPr lang="en-IE" dirty="0"/>
              <a:t>Time spent talking about themselves (Talk 2 – a relatively negative trait)</a:t>
            </a:r>
          </a:p>
          <a:p>
            <a:pPr lvl="1"/>
            <a:r>
              <a:rPr lang="en-IE" dirty="0"/>
              <a:t>Selfishness (Selfish)</a:t>
            </a:r>
          </a:p>
          <a:p>
            <a:pPr lvl="1"/>
            <a:r>
              <a:rPr lang="en-IE" dirty="0"/>
              <a:t>The person’s propensity to lie about themselves (Liar).</a:t>
            </a:r>
          </a:p>
          <a:p>
            <a:endParaRPr lang="en-IE" dirty="0"/>
          </a:p>
        </p:txBody>
      </p:sp>
    </p:spTree>
    <p:extLst>
      <p:ext uri="{BB962C8B-B14F-4D97-AF65-F5344CB8AC3E}">
        <p14:creationId xmlns:p14="http://schemas.microsoft.com/office/powerpoint/2010/main" val="3988433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Getting started</a:t>
            </a:r>
          </a:p>
        </p:txBody>
      </p:sp>
      <p:sp>
        <p:nvSpPr>
          <p:cNvPr id="3" name="Content Placeholder 2"/>
          <p:cNvSpPr>
            <a:spLocks noGrp="1"/>
          </p:cNvSpPr>
          <p:nvPr>
            <p:ph sz="quarter" idx="1"/>
          </p:nvPr>
        </p:nvSpPr>
        <p:spPr/>
        <p:txBody>
          <a:bodyPr>
            <a:normAutofit/>
          </a:bodyPr>
          <a:lstStyle/>
          <a:p>
            <a:r>
              <a:rPr lang="en-IE" dirty="0"/>
              <a:t>Need to be working with interval/ratio  or ordinal data</a:t>
            </a:r>
          </a:p>
          <a:p>
            <a:r>
              <a:rPr lang="en-IE" dirty="0"/>
              <a:t>Produce basic descriptive statistics look for missing or outlier values and take appropriate action. </a:t>
            </a:r>
          </a:p>
          <a:p>
            <a:r>
              <a:rPr lang="en-IE" dirty="0"/>
              <a:t>All the variables should measure the construct in the same direction. </a:t>
            </a:r>
          </a:p>
          <a:p>
            <a:pPr lvl="1"/>
            <a:r>
              <a:rPr lang="en-IE" dirty="0"/>
              <a:t>The direction does not matter the important thing is that all the questions score in the same direction. </a:t>
            </a:r>
          </a:p>
          <a:p>
            <a:pPr lvl="1"/>
            <a:r>
              <a:rPr lang="en-IE" dirty="0"/>
              <a:t>If they differ, then recode to ensure that the scales are the same. </a:t>
            </a:r>
          </a:p>
        </p:txBody>
      </p:sp>
    </p:spTree>
    <p:extLst>
      <p:ext uri="{BB962C8B-B14F-4D97-AF65-F5344CB8AC3E}">
        <p14:creationId xmlns:p14="http://schemas.microsoft.com/office/powerpoint/2010/main" val="3270410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0292" name="Rectangle 4"/>
          <p:cNvSpPr>
            <a:spLocks noGrp="1" noChangeArrowheads="1"/>
          </p:cNvSpPr>
          <p:nvPr>
            <p:ph type="title"/>
          </p:nvPr>
        </p:nvSpPr>
        <p:spPr/>
        <p:txBody>
          <a:bodyPr/>
          <a:lstStyle/>
          <a:p>
            <a:r>
              <a:rPr lang="en-GB" dirty="0"/>
              <a:t>Getting started</a:t>
            </a:r>
          </a:p>
        </p:txBody>
      </p:sp>
      <p:sp>
        <p:nvSpPr>
          <p:cNvPr id="4" name="Content Placeholder 3"/>
          <p:cNvSpPr>
            <a:spLocks noGrp="1"/>
          </p:cNvSpPr>
          <p:nvPr>
            <p:ph sz="quarter"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r>
              <a:rPr lang="en-GB" dirty="0"/>
              <a:t>Look for correlations in the Correlation matrix.</a:t>
            </a:r>
          </a:p>
          <a:p>
            <a:r>
              <a:rPr lang="en-US" dirty="0"/>
              <a:t>In Factor Analysis and PCA we look to reduce the R-matrix into smaller set of uncorrelated dimensions.</a:t>
            </a:r>
          </a:p>
          <a:p>
            <a:r>
              <a:rPr lang="en-IE" dirty="0"/>
              <a:t>Looking for correlations above 0.3. </a:t>
            </a:r>
          </a:p>
          <a:p>
            <a:r>
              <a:rPr lang="en-IE" dirty="0"/>
              <a:t>We seem to have 2 clusters.</a:t>
            </a:r>
            <a:endParaRPr lang="en-US" dirty="0"/>
          </a:p>
        </p:txBody>
      </p:sp>
      <p:sp>
        <p:nvSpPr>
          <p:cNvPr id="140293" name="Rectangle 5"/>
          <p:cNvSpPr>
            <a:spLocks noChangeArrowheads="1"/>
          </p:cNvSpPr>
          <p:nvPr/>
        </p:nvSpPr>
        <p:spPr bwMode="auto">
          <a:xfrm>
            <a:off x="1331913" y="4511675"/>
            <a:ext cx="7205662" cy="1600200"/>
          </a:xfrm>
          <a:prstGeom prst="rect">
            <a:avLst/>
          </a:prstGeom>
          <a:noFill/>
          <a:ln w="9525">
            <a:noFill/>
            <a:miter lim="800000"/>
            <a:headEnd/>
            <a:tailEnd/>
          </a:ln>
          <a:effectLst/>
        </p:spPr>
        <p:txBody>
          <a:bodyPr/>
          <a:lstStyle/>
          <a:p>
            <a:pPr marL="457200" indent="-457200">
              <a:spcBef>
                <a:spcPct val="20000"/>
              </a:spcBef>
              <a:buFont typeface="Arial"/>
              <a:buChar char="•"/>
            </a:pPr>
            <a:endParaRPr lang="en-GB" sz="3200" dirty="0">
              <a:solidFill>
                <a:srgbClr val="FF0066"/>
              </a:solidFill>
            </a:endParaRPr>
          </a:p>
        </p:txBody>
      </p:sp>
      <p:pic>
        <p:nvPicPr>
          <p:cNvPr id="2" name="Picture 1"/>
          <p:cNvPicPr>
            <a:picLocks noChangeAspect="1"/>
          </p:cNvPicPr>
          <p:nvPr/>
        </p:nvPicPr>
        <p:blipFill rotWithShape="1">
          <a:blip r:embed="rId3"/>
          <a:srcRect l="28619"/>
          <a:stretch/>
        </p:blipFill>
        <p:spPr>
          <a:xfrm>
            <a:off x="3412066" y="1150620"/>
            <a:ext cx="5025813" cy="2738120"/>
          </a:xfrm>
          <a:prstGeom prst="rect">
            <a:avLst/>
          </a:prstGeom>
        </p:spPr>
      </p:pic>
      <p:sp>
        <p:nvSpPr>
          <p:cNvPr id="3" name="TextBox 2"/>
          <p:cNvSpPr txBox="1"/>
          <p:nvPr/>
        </p:nvSpPr>
        <p:spPr>
          <a:xfrm>
            <a:off x="296333" y="1921933"/>
            <a:ext cx="2794000" cy="923330"/>
          </a:xfrm>
          <a:prstGeom prst="rect">
            <a:avLst/>
          </a:prstGeom>
          <a:noFill/>
        </p:spPr>
        <p:txBody>
          <a:bodyPr wrap="square" rtlCol="0">
            <a:spAutoFit/>
          </a:bodyPr>
          <a:lstStyle/>
          <a:p>
            <a:r>
              <a:rPr lang="en-IE" dirty="0"/>
              <a:t>Looking at how the concepts relate to each other.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0292" name="Rectangle 4"/>
          <p:cNvSpPr>
            <a:spLocks noGrp="1" noChangeArrowheads="1"/>
          </p:cNvSpPr>
          <p:nvPr>
            <p:ph type="title"/>
          </p:nvPr>
        </p:nvSpPr>
        <p:spPr/>
        <p:txBody>
          <a:bodyPr/>
          <a:lstStyle/>
          <a:p>
            <a:r>
              <a:rPr lang="en-GB" dirty="0"/>
              <a:t>Getting started</a:t>
            </a:r>
          </a:p>
        </p:txBody>
      </p:sp>
      <p:sp>
        <p:nvSpPr>
          <p:cNvPr id="4" name="Content Placeholder 3"/>
          <p:cNvSpPr>
            <a:spLocks noGrp="1"/>
          </p:cNvSpPr>
          <p:nvPr>
            <p:ph sz="quarter" idx="1"/>
          </p:nvPr>
        </p:nvSpPr>
        <p:spPr/>
        <p:txBody>
          <a:bodyPr>
            <a:normAutofit fontScale="85000" lnSpcReduction="20000"/>
          </a:bodyPr>
          <a:lstStyle/>
          <a:p>
            <a:endParaRPr lang="en-US" dirty="0"/>
          </a:p>
          <a:p>
            <a:endParaRPr lang="en-US" dirty="0"/>
          </a:p>
          <a:p>
            <a:endParaRPr lang="en-US" dirty="0"/>
          </a:p>
          <a:p>
            <a:endParaRPr lang="en-US" dirty="0"/>
          </a:p>
          <a:p>
            <a:endParaRPr lang="en-US" dirty="0"/>
          </a:p>
          <a:p>
            <a:endParaRPr lang="en-US" dirty="0"/>
          </a:p>
          <a:p>
            <a:r>
              <a:rPr lang="en-GB" dirty="0"/>
              <a:t>Look for correlations in the Correlation matrix.</a:t>
            </a:r>
          </a:p>
          <a:p>
            <a:r>
              <a:rPr lang="en-GB" dirty="0"/>
              <a:t>Social Skills strongly correlated with Time spent talking about the other person, </a:t>
            </a:r>
            <a:r>
              <a:rPr lang="en-IE" dirty="0"/>
              <a:t>How interesting a person is to others  is highly correlated with both of these. These are positive traits.</a:t>
            </a:r>
          </a:p>
          <a:p>
            <a:r>
              <a:rPr lang="en-IE" dirty="0"/>
              <a:t>Selfishness is moderately correlated with Time spent talking about themselves. Propensity to Lie is also moderately correlated with Time spent talking about themselves. The correlation between propensity to lie and selfishness is a weak correlation but it is approaching moderate. These are negative traits.</a:t>
            </a:r>
          </a:p>
          <a:p>
            <a:endParaRPr lang="en-IE" dirty="0"/>
          </a:p>
        </p:txBody>
      </p:sp>
      <p:pic>
        <p:nvPicPr>
          <p:cNvPr id="2" name="Picture 1"/>
          <p:cNvPicPr>
            <a:picLocks noChangeAspect="1"/>
          </p:cNvPicPr>
          <p:nvPr/>
        </p:nvPicPr>
        <p:blipFill rotWithShape="1">
          <a:blip r:embed="rId3"/>
          <a:srcRect l="28619"/>
          <a:stretch/>
        </p:blipFill>
        <p:spPr>
          <a:xfrm>
            <a:off x="3784599" y="287020"/>
            <a:ext cx="5025813" cy="2738120"/>
          </a:xfrm>
          <a:prstGeom prst="rect">
            <a:avLst/>
          </a:prstGeom>
        </p:spPr>
      </p:pic>
      <p:sp>
        <p:nvSpPr>
          <p:cNvPr id="3" name="TextBox 2"/>
          <p:cNvSpPr txBox="1"/>
          <p:nvPr/>
        </p:nvSpPr>
        <p:spPr>
          <a:xfrm>
            <a:off x="364066" y="1405467"/>
            <a:ext cx="2794000" cy="1200329"/>
          </a:xfrm>
          <a:prstGeom prst="rect">
            <a:avLst/>
          </a:prstGeom>
          <a:noFill/>
        </p:spPr>
        <p:txBody>
          <a:bodyPr wrap="square" rtlCol="0">
            <a:spAutoFit/>
          </a:bodyPr>
          <a:lstStyle/>
          <a:p>
            <a:r>
              <a:rPr lang="en-IE" dirty="0"/>
              <a:t>Looking at what concepts relate to sociability and consideration traits in people</a:t>
            </a:r>
          </a:p>
        </p:txBody>
      </p:sp>
    </p:spTree>
    <p:extLst>
      <p:ext uri="{BB962C8B-B14F-4D97-AF65-F5344CB8AC3E}">
        <p14:creationId xmlns:p14="http://schemas.microsoft.com/office/powerpoint/2010/main" val="303196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txBox="1">
            <a:spLocks noChangeArrowheads="1"/>
          </p:cNvSpPr>
          <p:nvPr/>
        </p:nvSpPr>
        <p:spPr bwMode="auto">
          <a:xfrm>
            <a:off x="685800" y="533400"/>
            <a:ext cx="756126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Osaka" charset="-128"/>
              </a:defRPr>
            </a:lvl1pPr>
            <a:lvl2pPr marL="742950" indent="-285750" eaLnBrk="0" hangingPunct="0">
              <a:defRPr sz="2400">
                <a:solidFill>
                  <a:schemeClr val="tx1"/>
                </a:solidFill>
                <a:latin typeface="Times New Roman" pitchFamily="18" charset="0"/>
                <a:ea typeface="Osaka" charset="-128"/>
              </a:defRPr>
            </a:lvl2pPr>
            <a:lvl3pPr marL="1143000" indent="-228600" eaLnBrk="0" hangingPunct="0">
              <a:defRPr sz="2400">
                <a:solidFill>
                  <a:schemeClr val="tx1"/>
                </a:solidFill>
                <a:latin typeface="Times New Roman" pitchFamily="18" charset="0"/>
                <a:ea typeface="Osaka" charset="-128"/>
              </a:defRPr>
            </a:lvl3pPr>
            <a:lvl4pPr marL="1600200" indent="-228600" eaLnBrk="0" hangingPunct="0">
              <a:defRPr sz="2400">
                <a:solidFill>
                  <a:schemeClr val="tx1"/>
                </a:solidFill>
                <a:latin typeface="Times New Roman" pitchFamily="18" charset="0"/>
                <a:ea typeface="Osaka" charset="-128"/>
              </a:defRPr>
            </a:lvl4pPr>
            <a:lvl5pPr marL="2057400" indent="-228600" eaLnBrk="0" hangingPunct="0">
              <a:defRPr sz="2400">
                <a:solidFill>
                  <a:schemeClr val="tx1"/>
                </a:solidFill>
                <a:latin typeface="Times New Roman" pitchFamily="18" charset="0"/>
                <a:ea typeface="Osaka" charset="-128"/>
              </a:defRPr>
            </a:lvl5pPr>
            <a:lvl6pPr marL="2514600" indent="-228600" eaLnBrk="0" fontAlgn="base" hangingPunct="0">
              <a:spcBef>
                <a:spcPct val="0"/>
              </a:spcBef>
              <a:spcAft>
                <a:spcPct val="0"/>
              </a:spcAft>
              <a:defRPr sz="2400">
                <a:solidFill>
                  <a:schemeClr val="tx1"/>
                </a:solidFill>
                <a:latin typeface="Times New Roman" pitchFamily="18" charset="0"/>
                <a:ea typeface="Osaka" charset="-128"/>
              </a:defRPr>
            </a:lvl6pPr>
            <a:lvl7pPr marL="2971800" indent="-228600" eaLnBrk="0" fontAlgn="base" hangingPunct="0">
              <a:spcBef>
                <a:spcPct val="0"/>
              </a:spcBef>
              <a:spcAft>
                <a:spcPct val="0"/>
              </a:spcAft>
              <a:defRPr sz="2400">
                <a:solidFill>
                  <a:schemeClr val="tx1"/>
                </a:solidFill>
                <a:latin typeface="Times New Roman" pitchFamily="18" charset="0"/>
                <a:ea typeface="Osaka" charset="-128"/>
              </a:defRPr>
            </a:lvl7pPr>
            <a:lvl8pPr marL="3429000" indent="-228600" eaLnBrk="0" fontAlgn="base" hangingPunct="0">
              <a:spcBef>
                <a:spcPct val="0"/>
              </a:spcBef>
              <a:spcAft>
                <a:spcPct val="0"/>
              </a:spcAft>
              <a:defRPr sz="2400">
                <a:solidFill>
                  <a:schemeClr val="tx1"/>
                </a:solidFill>
                <a:latin typeface="Times New Roman" pitchFamily="18" charset="0"/>
                <a:ea typeface="Osaka" charset="-128"/>
              </a:defRPr>
            </a:lvl8pPr>
            <a:lvl9pPr marL="3886200" indent="-228600" eaLnBrk="0" fontAlgn="base" hangingPunct="0">
              <a:spcBef>
                <a:spcPct val="0"/>
              </a:spcBef>
              <a:spcAft>
                <a:spcPct val="0"/>
              </a:spcAft>
              <a:defRPr sz="2400">
                <a:solidFill>
                  <a:schemeClr val="tx1"/>
                </a:solidFill>
                <a:latin typeface="Times New Roman" pitchFamily="18" charset="0"/>
                <a:ea typeface="Osaka" charset="-128"/>
              </a:defRPr>
            </a:lvl9pPr>
          </a:lstStyle>
          <a:p>
            <a:pPr algn="ctr" eaLnBrk="1" hangingPunct="1"/>
            <a:endParaRPr lang="en-GB" sz="4400" dirty="0">
              <a:solidFill>
                <a:srgbClr val="000000"/>
              </a:solidFill>
              <a:latin typeface="Arial" pitchFamily="34" charset="0"/>
            </a:endParaRPr>
          </a:p>
        </p:txBody>
      </p:sp>
      <p:sp>
        <p:nvSpPr>
          <p:cNvPr id="5" name="Rectangle 3"/>
          <p:cNvSpPr txBox="1">
            <a:spLocks noChangeArrowheads="1"/>
          </p:cNvSpPr>
          <p:nvPr/>
        </p:nvSpPr>
        <p:spPr bwMode="auto">
          <a:xfrm>
            <a:off x="685800" y="1828800"/>
            <a:ext cx="7848600" cy="3581400"/>
          </a:xfrm>
          <a:prstGeom prst="rect">
            <a:avLst/>
          </a:prstGeom>
          <a:noFill/>
          <a:ln w="9525">
            <a:noFill/>
            <a:miter lim="800000"/>
            <a:headEnd/>
            <a:tailEnd/>
          </a:ln>
        </p:spPr>
        <p:txBody>
          <a:bodyPr/>
          <a:lstStyle/>
          <a:p>
            <a:pPr marL="342900" indent="-342900">
              <a:lnSpc>
                <a:spcPct val="90000"/>
              </a:lnSpc>
              <a:spcBef>
                <a:spcPct val="20000"/>
              </a:spcBef>
              <a:buFont typeface="Arial" charset="0"/>
              <a:buChar char="•"/>
              <a:defRPr/>
            </a:pPr>
            <a:endParaRPr lang="en-GB" sz="2800" dirty="0">
              <a:solidFill>
                <a:srgbClr val="000000"/>
              </a:solidFill>
              <a:latin typeface="+mn-lt"/>
              <a:ea typeface="+mn-ea"/>
            </a:endParaRPr>
          </a:p>
        </p:txBody>
      </p:sp>
      <p:sp>
        <p:nvSpPr>
          <p:cNvPr id="6" name="Title 5"/>
          <p:cNvSpPr>
            <a:spLocks noGrp="1"/>
          </p:cNvSpPr>
          <p:nvPr>
            <p:ph type="title"/>
          </p:nvPr>
        </p:nvSpPr>
        <p:spPr/>
        <p:txBody>
          <a:bodyPr/>
          <a:lstStyle/>
          <a:p>
            <a:r>
              <a:rPr lang="en-GB" dirty="0"/>
              <a:t>What is a Factor/Component?</a:t>
            </a:r>
            <a:endParaRPr lang="en-IE" dirty="0"/>
          </a:p>
        </p:txBody>
      </p:sp>
      <p:sp>
        <p:nvSpPr>
          <p:cNvPr id="7" name="Content Placeholder 6"/>
          <p:cNvSpPr>
            <a:spLocks noGrp="1"/>
          </p:cNvSpPr>
          <p:nvPr>
            <p:ph sz="quarter" idx="1"/>
          </p:nvPr>
        </p:nvSpPr>
        <p:spPr/>
        <p:txBody>
          <a:bodyPr>
            <a:normAutofit/>
          </a:bodyPr>
          <a:lstStyle/>
          <a:p>
            <a:r>
              <a:rPr lang="en-GB" dirty="0"/>
              <a:t>Factors/Component can be viewed as classification axes along which the individual variables can be plotted.</a:t>
            </a:r>
          </a:p>
          <a:p>
            <a:endParaRPr lang="en-GB" dirty="0"/>
          </a:p>
          <a:p>
            <a:r>
              <a:rPr lang="en-GB" dirty="0"/>
              <a:t>The greater the </a:t>
            </a:r>
            <a:r>
              <a:rPr lang="en-GB" b="1" dirty="0"/>
              <a:t>loading</a:t>
            </a:r>
            <a:r>
              <a:rPr lang="en-GB" dirty="0"/>
              <a:t> of variables onto a factor/component, the more the factor/component explains relationships among those variables. </a:t>
            </a:r>
          </a:p>
          <a:p>
            <a:pPr lvl="1"/>
            <a:r>
              <a:rPr lang="en-GB" dirty="0"/>
              <a:t>Loading can be viewed as the correlation between the latent variable and the manifest variable.</a:t>
            </a:r>
          </a:p>
          <a:p>
            <a:endParaRPr lang="en-GB" dirty="0"/>
          </a:p>
          <a:p>
            <a:r>
              <a:rPr lang="en-GB" dirty="0"/>
              <a:t>Ideally, variables should be strongly related to (or load onto) only one factor/component.</a:t>
            </a:r>
          </a:p>
          <a:p>
            <a:endParaRPr lang="en-IE" dirty="0"/>
          </a:p>
        </p:txBody>
      </p:sp>
    </p:spTree>
    <p:extLst>
      <p:ext uri="{BB962C8B-B14F-4D97-AF65-F5344CB8AC3E}">
        <p14:creationId xmlns:p14="http://schemas.microsoft.com/office/powerpoint/2010/main" val="2127167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solidFill>
                  <a:srgbClr val="17375E"/>
                </a:solidFill>
                <a:latin typeface="Arial" pitchFamily="34" charset="0"/>
                <a:cs typeface="Arial" pitchFamily="34" charset="0"/>
              </a:rPr>
              <a:t>Graphical Representation of a factor plot</a:t>
            </a:r>
            <a:endParaRPr lang="en-IE" dirty="0"/>
          </a:p>
        </p:txBody>
      </p:sp>
      <p:sp>
        <p:nvSpPr>
          <p:cNvPr id="21506" name="Rectangle 4"/>
          <p:cNvSpPr txBox="1">
            <a:spLocks noChangeArrowheads="1"/>
          </p:cNvSpPr>
          <p:nvPr/>
        </p:nvSpPr>
        <p:spPr bwMode="auto">
          <a:xfrm>
            <a:off x="609600" y="381000"/>
            <a:ext cx="77581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Osaka" charset="-128"/>
              </a:defRPr>
            </a:lvl1pPr>
            <a:lvl2pPr marL="742950" indent="-285750" eaLnBrk="0" hangingPunct="0">
              <a:defRPr sz="2400">
                <a:solidFill>
                  <a:schemeClr val="tx1"/>
                </a:solidFill>
                <a:latin typeface="Times New Roman" pitchFamily="18" charset="0"/>
                <a:ea typeface="Osaka" charset="-128"/>
              </a:defRPr>
            </a:lvl2pPr>
            <a:lvl3pPr marL="1143000" indent="-228600" eaLnBrk="0" hangingPunct="0">
              <a:defRPr sz="2400">
                <a:solidFill>
                  <a:schemeClr val="tx1"/>
                </a:solidFill>
                <a:latin typeface="Times New Roman" pitchFamily="18" charset="0"/>
                <a:ea typeface="Osaka" charset="-128"/>
              </a:defRPr>
            </a:lvl3pPr>
            <a:lvl4pPr marL="1600200" indent="-228600" eaLnBrk="0" hangingPunct="0">
              <a:defRPr sz="2400">
                <a:solidFill>
                  <a:schemeClr val="tx1"/>
                </a:solidFill>
                <a:latin typeface="Times New Roman" pitchFamily="18" charset="0"/>
                <a:ea typeface="Osaka" charset="-128"/>
              </a:defRPr>
            </a:lvl4pPr>
            <a:lvl5pPr marL="2057400" indent="-228600" eaLnBrk="0" hangingPunct="0">
              <a:defRPr sz="2400">
                <a:solidFill>
                  <a:schemeClr val="tx1"/>
                </a:solidFill>
                <a:latin typeface="Times New Roman" pitchFamily="18" charset="0"/>
                <a:ea typeface="Osaka" charset="-128"/>
              </a:defRPr>
            </a:lvl5pPr>
            <a:lvl6pPr marL="2514600" indent="-228600" eaLnBrk="0" fontAlgn="base" hangingPunct="0">
              <a:spcBef>
                <a:spcPct val="0"/>
              </a:spcBef>
              <a:spcAft>
                <a:spcPct val="0"/>
              </a:spcAft>
              <a:defRPr sz="2400">
                <a:solidFill>
                  <a:schemeClr val="tx1"/>
                </a:solidFill>
                <a:latin typeface="Times New Roman" pitchFamily="18" charset="0"/>
                <a:ea typeface="Osaka" charset="-128"/>
              </a:defRPr>
            </a:lvl6pPr>
            <a:lvl7pPr marL="2971800" indent="-228600" eaLnBrk="0" fontAlgn="base" hangingPunct="0">
              <a:spcBef>
                <a:spcPct val="0"/>
              </a:spcBef>
              <a:spcAft>
                <a:spcPct val="0"/>
              </a:spcAft>
              <a:defRPr sz="2400">
                <a:solidFill>
                  <a:schemeClr val="tx1"/>
                </a:solidFill>
                <a:latin typeface="Times New Roman" pitchFamily="18" charset="0"/>
                <a:ea typeface="Osaka" charset="-128"/>
              </a:defRPr>
            </a:lvl7pPr>
            <a:lvl8pPr marL="3429000" indent="-228600" eaLnBrk="0" fontAlgn="base" hangingPunct="0">
              <a:spcBef>
                <a:spcPct val="0"/>
              </a:spcBef>
              <a:spcAft>
                <a:spcPct val="0"/>
              </a:spcAft>
              <a:defRPr sz="2400">
                <a:solidFill>
                  <a:schemeClr val="tx1"/>
                </a:solidFill>
                <a:latin typeface="Times New Roman" pitchFamily="18" charset="0"/>
                <a:ea typeface="Osaka" charset="-128"/>
              </a:defRPr>
            </a:lvl8pPr>
            <a:lvl9pPr marL="3886200" indent="-228600" eaLnBrk="0" fontAlgn="base" hangingPunct="0">
              <a:spcBef>
                <a:spcPct val="0"/>
              </a:spcBef>
              <a:spcAft>
                <a:spcPct val="0"/>
              </a:spcAft>
              <a:defRPr sz="2400">
                <a:solidFill>
                  <a:schemeClr val="tx1"/>
                </a:solidFill>
                <a:latin typeface="Times New Roman" pitchFamily="18" charset="0"/>
                <a:ea typeface="Osaka" charset="-128"/>
              </a:defRPr>
            </a:lvl9pPr>
          </a:lstStyle>
          <a:p>
            <a:pPr algn="ctr" eaLnBrk="1" hangingPunct="1"/>
            <a:endParaRPr lang="en-GB" sz="4400" dirty="0">
              <a:solidFill>
                <a:srgbClr val="17375E"/>
              </a:solidFill>
              <a:latin typeface="Arial" pitchFamily="34" charset="0"/>
              <a:cs typeface="Arial" pitchFamily="34" charset="0"/>
            </a:endParaRPr>
          </a:p>
        </p:txBody>
      </p:sp>
      <p:pic>
        <p:nvPicPr>
          <p:cNvPr id="21507" name="Picture 8" descr="15x01"/>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143000" y="1676400"/>
            <a:ext cx="6985000" cy="458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TextBox 4"/>
          <p:cNvSpPr txBox="1">
            <a:spLocks noChangeArrowheads="1"/>
          </p:cNvSpPr>
          <p:nvPr/>
        </p:nvSpPr>
        <p:spPr bwMode="auto">
          <a:xfrm>
            <a:off x="685800" y="4953000"/>
            <a:ext cx="2895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Osaka" charset="-128"/>
              </a:defRPr>
            </a:lvl1pPr>
            <a:lvl2pPr marL="742950" indent="-285750" eaLnBrk="0" hangingPunct="0">
              <a:defRPr sz="2400">
                <a:solidFill>
                  <a:schemeClr val="tx1"/>
                </a:solidFill>
                <a:latin typeface="Times New Roman" pitchFamily="18" charset="0"/>
                <a:ea typeface="Osaka" charset="-128"/>
              </a:defRPr>
            </a:lvl2pPr>
            <a:lvl3pPr marL="1143000" indent="-228600" eaLnBrk="0" hangingPunct="0">
              <a:defRPr sz="2400">
                <a:solidFill>
                  <a:schemeClr val="tx1"/>
                </a:solidFill>
                <a:latin typeface="Times New Roman" pitchFamily="18" charset="0"/>
                <a:ea typeface="Osaka" charset="-128"/>
              </a:defRPr>
            </a:lvl3pPr>
            <a:lvl4pPr marL="1600200" indent="-228600" eaLnBrk="0" hangingPunct="0">
              <a:defRPr sz="2400">
                <a:solidFill>
                  <a:schemeClr val="tx1"/>
                </a:solidFill>
                <a:latin typeface="Times New Roman" pitchFamily="18" charset="0"/>
                <a:ea typeface="Osaka" charset="-128"/>
              </a:defRPr>
            </a:lvl4pPr>
            <a:lvl5pPr marL="2057400" indent="-228600" eaLnBrk="0" hangingPunct="0">
              <a:defRPr sz="2400">
                <a:solidFill>
                  <a:schemeClr val="tx1"/>
                </a:solidFill>
                <a:latin typeface="Times New Roman" pitchFamily="18" charset="0"/>
                <a:ea typeface="Osaka" charset="-128"/>
              </a:defRPr>
            </a:lvl5pPr>
            <a:lvl6pPr marL="2514600" indent="-228600" eaLnBrk="0" fontAlgn="base" hangingPunct="0">
              <a:spcBef>
                <a:spcPct val="0"/>
              </a:spcBef>
              <a:spcAft>
                <a:spcPct val="0"/>
              </a:spcAft>
              <a:defRPr sz="2400">
                <a:solidFill>
                  <a:schemeClr val="tx1"/>
                </a:solidFill>
                <a:latin typeface="Times New Roman" pitchFamily="18" charset="0"/>
                <a:ea typeface="Osaka" charset="-128"/>
              </a:defRPr>
            </a:lvl6pPr>
            <a:lvl7pPr marL="2971800" indent="-228600" eaLnBrk="0" fontAlgn="base" hangingPunct="0">
              <a:spcBef>
                <a:spcPct val="0"/>
              </a:spcBef>
              <a:spcAft>
                <a:spcPct val="0"/>
              </a:spcAft>
              <a:defRPr sz="2400">
                <a:solidFill>
                  <a:schemeClr val="tx1"/>
                </a:solidFill>
                <a:latin typeface="Times New Roman" pitchFamily="18" charset="0"/>
                <a:ea typeface="Osaka" charset="-128"/>
              </a:defRPr>
            </a:lvl7pPr>
            <a:lvl8pPr marL="3429000" indent="-228600" eaLnBrk="0" fontAlgn="base" hangingPunct="0">
              <a:spcBef>
                <a:spcPct val="0"/>
              </a:spcBef>
              <a:spcAft>
                <a:spcPct val="0"/>
              </a:spcAft>
              <a:defRPr sz="2400">
                <a:solidFill>
                  <a:schemeClr val="tx1"/>
                </a:solidFill>
                <a:latin typeface="Times New Roman" pitchFamily="18" charset="0"/>
                <a:ea typeface="Osaka" charset="-128"/>
              </a:defRPr>
            </a:lvl8pPr>
            <a:lvl9pPr marL="3886200" indent="-228600" eaLnBrk="0" fontAlgn="base" hangingPunct="0">
              <a:spcBef>
                <a:spcPct val="0"/>
              </a:spcBef>
              <a:spcAft>
                <a:spcPct val="0"/>
              </a:spcAft>
              <a:defRPr sz="2400">
                <a:solidFill>
                  <a:schemeClr val="tx1"/>
                </a:solidFill>
                <a:latin typeface="Times New Roman" pitchFamily="18" charset="0"/>
                <a:ea typeface="Osaka" charset="-128"/>
              </a:defRPr>
            </a:lvl9pPr>
          </a:lstStyle>
          <a:p>
            <a:pPr eaLnBrk="1" hangingPunct="1"/>
            <a:r>
              <a:rPr lang="en-US" sz="2000" dirty="0">
                <a:latin typeface="Arial" pitchFamily="34" charset="0"/>
                <a:cs typeface="Arial" pitchFamily="34" charset="0"/>
              </a:rPr>
              <a:t>Note that each variable loads primarily on only one factor.</a:t>
            </a:r>
          </a:p>
        </p:txBody>
      </p:sp>
      <p:sp>
        <p:nvSpPr>
          <p:cNvPr id="21509" name="TextBox 5"/>
          <p:cNvSpPr txBox="1">
            <a:spLocks noChangeArrowheads="1"/>
          </p:cNvSpPr>
          <p:nvPr/>
        </p:nvSpPr>
        <p:spPr bwMode="auto">
          <a:xfrm>
            <a:off x="4953000" y="4927600"/>
            <a:ext cx="3810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Osaka" charset="-128"/>
              </a:defRPr>
            </a:lvl1pPr>
            <a:lvl2pPr marL="742950" indent="-285750" eaLnBrk="0" hangingPunct="0">
              <a:defRPr sz="2400">
                <a:solidFill>
                  <a:schemeClr val="tx1"/>
                </a:solidFill>
                <a:latin typeface="Times New Roman" pitchFamily="18" charset="0"/>
                <a:ea typeface="Osaka" charset="-128"/>
              </a:defRPr>
            </a:lvl2pPr>
            <a:lvl3pPr marL="1143000" indent="-228600" eaLnBrk="0" hangingPunct="0">
              <a:defRPr sz="2400">
                <a:solidFill>
                  <a:schemeClr val="tx1"/>
                </a:solidFill>
                <a:latin typeface="Times New Roman" pitchFamily="18" charset="0"/>
                <a:ea typeface="Osaka" charset="-128"/>
              </a:defRPr>
            </a:lvl3pPr>
            <a:lvl4pPr marL="1600200" indent="-228600" eaLnBrk="0" hangingPunct="0">
              <a:defRPr sz="2400">
                <a:solidFill>
                  <a:schemeClr val="tx1"/>
                </a:solidFill>
                <a:latin typeface="Times New Roman" pitchFamily="18" charset="0"/>
                <a:ea typeface="Osaka" charset="-128"/>
              </a:defRPr>
            </a:lvl4pPr>
            <a:lvl5pPr marL="2057400" indent="-228600" eaLnBrk="0" hangingPunct="0">
              <a:defRPr sz="2400">
                <a:solidFill>
                  <a:schemeClr val="tx1"/>
                </a:solidFill>
                <a:latin typeface="Times New Roman" pitchFamily="18" charset="0"/>
                <a:ea typeface="Osaka" charset="-128"/>
              </a:defRPr>
            </a:lvl5pPr>
            <a:lvl6pPr marL="2514600" indent="-228600" eaLnBrk="0" fontAlgn="base" hangingPunct="0">
              <a:spcBef>
                <a:spcPct val="0"/>
              </a:spcBef>
              <a:spcAft>
                <a:spcPct val="0"/>
              </a:spcAft>
              <a:defRPr sz="2400">
                <a:solidFill>
                  <a:schemeClr val="tx1"/>
                </a:solidFill>
                <a:latin typeface="Times New Roman" pitchFamily="18" charset="0"/>
                <a:ea typeface="Osaka" charset="-128"/>
              </a:defRPr>
            </a:lvl6pPr>
            <a:lvl7pPr marL="2971800" indent="-228600" eaLnBrk="0" fontAlgn="base" hangingPunct="0">
              <a:spcBef>
                <a:spcPct val="0"/>
              </a:spcBef>
              <a:spcAft>
                <a:spcPct val="0"/>
              </a:spcAft>
              <a:defRPr sz="2400">
                <a:solidFill>
                  <a:schemeClr val="tx1"/>
                </a:solidFill>
                <a:latin typeface="Times New Roman" pitchFamily="18" charset="0"/>
                <a:ea typeface="Osaka" charset="-128"/>
              </a:defRPr>
            </a:lvl7pPr>
            <a:lvl8pPr marL="3429000" indent="-228600" eaLnBrk="0" fontAlgn="base" hangingPunct="0">
              <a:spcBef>
                <a:spcPct val="0"/>
              </a:spcBef>
              <a:spcAft>
                <a:spcPct val="0"/>
              </a:spcAft>
              <a:defRPr sz="2400">
                <a:solidFill>
                  <a:schemeClr val="tx1"/>
                </a:solidFill>
                <a:latin typeface="Times New Roman" pitchFamily="18" charset="0"/>
                <a:ea typeface="Osaka" charset="-128"/>
              </a:defRPr>
            </a:lvl8pPr>
            <a:lvl9pPr marL="3886200" indent="-228600" eaLnBrk="0" fontAlgn="base" hangingPunct="0">
              <a:spcBef>
                <a:spcPct val="0"/>
              </a:spcBef>
              <a:spcAft>
                <a:spcPct val="0"/>
              </a:spcAft>
              <a:defRPr sz="2400">
                <a:solidFill>
                  <a:schemeClr val="tx1"/>
                </a:solidFill>
                <a:latin typeface="Times New Roman" pitchFamily="18" charset="0"/>
                <a:ea typeface="Osaka" charset="-128"/>
              </a:defRPr>
            </a:lvl9pPr>
          </a:lstStyle>
          <a:p>
            <a:pPr eaLnBrk="1" hangingPunct="1"/>
            <a:r>
              <a:rPr lang="en-US" sz="2000" dirty="0">
                <a:latin typeface="Arial" pitchFamily="34" charset="0"/>
                <a:cs typeface="Arial" pitchFamily="34" charset="0"/>
              </a:rPr>
              <a:t>Loadings tell use about the relative contribution that a variable makes to a factor</a:t>
            </a:r>
          </a:p>
        </p:txBody>
      </p:sp>
    </p:spTree>
    <p:extLst>
      <p:ext uri="{BB962C8B-B14F-4D97-AF65-F5344CB8AC3E}">
        <p14:creationId xmlns:p14="http://schemas.microsoft.com/office/powerpoint/2010/main" val="1902385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Principal Component Analysis (PCA)</a:t>
            </a:r>
          </a:p>
        </p:txBody>
      </p:sp>
      <p:sp>
        <p:nvSpPr>
          <p:cNvPr id="3" name="Content Placeholder 2"/>
          <p:cNvSpPr>
            <a:spLocks noGrp="1"/>
          </p:cNvSpPr>
          <p:nvPr>
            <p:ph sz="quarter" idx="1"/>
          </p:nvPr>
        </p:nvSpPr>
        <p:spPr/>
        <p:txBody>
          <a:bodyPr>
            <a:normAutofit/>
          </a:bodyPr>
          <a:lstStyle/>
          <a:p>
            <a:r>
              <a:rPr lang="en-IE" dirty="0"/>
              <a:t>A transformation of the data that estimates as many components as there are manifest variables</a:t>
            </a:r>
          </a:p>
          <a:p>
            <a:r>
              <a:rPr lang="en-IE" dirty="0"/>
              <a:t>PCA reduces </a:t>
            </a:r>
          </a:p>
          <a:p>
            <a:pPr lvl="1"/>
            <a:r>
              <a:rPr lang="en-IE" dirty="0"/>
              <a:t>A set of </a:t>
            </a:r>
            <a:r>
              <a:rPr lang="en-IE" i="1" dirty="0"/>
              <a:t>highly correlated </a:t>
            </a:r>
            <a:r>
              <a:rPr lang="en-IE" dirty="0"/>
              <a:t>manifest variables </a:t>
            </a:r>
          </a:p>
          <a:p>
            <a:pPr lvl="1"/>
            <a:r>
              <a:rPr lang="en-IE" dirty="0"/>
              <a:t>To a </a:t>
            </a:r>
            <a:r>
              <a:rPr lang="en-IE" i="1" dirty="0"/>
              <a:t>set of unrelated components </a:t>
            </a:r>
          </a:p>
          <a:p>
            <a:pPr lvl="1"/>
            <a:r>
              <a:rPr lang="en-IE" dirty="0"/>
              <a:t>Arranged in descending order of importance</a:t>
            </a:r>
          </a:p>
          <a:p>
            <a:r>
              <a:rPr lang="en-IE" dirty="0"/>
              <a:t>If PCA results in the first few components explaining a large amount of the variation we can without losing much information replace our manifest variables with our components.</a:t>
            </a:r>
          </a:p>
          <a:p>
            <a:pPr lvl="1"/>
            <a:endParaRPr lang="en-IE" dirty="0"/>
          </a:p>
        </p:txBody>
      </p:sp>
    </p:spTree>
    <p:extLst>
      <p:ext uri="{BB962C8B-B14F-4D97-AF65-F5344CB8AC3E}">
        <p14:creationId xmlns:p14="http://schemas.microsoft.com/office/powerpoint/2010/main" val="765115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normAutofit fontScale="90000"/>
          </a:bodyPr>
          <a:lstStyle/>
          <a:p>
            <a:r>
              <a:rPr lang="en-GB" dirty="0"/>
              <a:t>Factor Analysis V Principal Components Analysis</a:t>
            </a:r>
          </a:p>
        </p:txBody>
      </p:sp>
      <p:sp>
        <p:nvSpPr>
          <p:cNvPr id="142339" name="Rectangle 3"/>
          <p:cNvSpPr>
            <a:spLocks noGrp="1" noChangeArrowheads="1"/>
          </p:cNvSpPr>
          <p:nvPr>
            <p:ph sz="quarter" idx="1"/>
          </p:nvPr>
        </p:nvSpPr>
        <p:spPr/>
        <p:txBody>
          <a:bodyPr/>
          <a:lstStyle/>
          <a:p>
            <a:r>
              <a:rPr lang="en-GB" dirty="0"/>
              <a:t>FA attempts to achieve parsimony by explaining the maximum amount of </a:t>
            </a:r>
            <a:r>
              <a:rPr lang="en-GB" i="1" dirty="0"/>
              <a:t>common variance </a:t>
            </a:r>
            <a:r>
              <a:rPr lang="en-GB" dirty="0"/>
              <a:t>in a correlation matrix using the smallest number of explanatory constructs.</a:t>
            </a:r>
          </a:p>
          <a:p>
            <a:pPr lvl="1"/>
            <a:r>
              <a:rPr lang="en-GB" dirty="0"/>
              <a:t>These ‘explanatory constructs’ are called </a:t>
            </a:r>
            <a:r>
              <a:rPr lang="en-GB" i="1" dirty="0"/>
              <a:t>factors</a:t>
            </a:r>
            <a:r>
              <a:rPr lang="en-GB" dirty="0"/>
              <a:t>.</a:t>
            </a:r>
          </a:p>
          <a:p>
            <a:r>
              <a:rPr lang="en-GB" dirty="0"/>
              <a:t>PCA tries to explain the maximum amount </a:t>
            </a:r>
            <a:r>
              <a:rPr lang="en-GB" i="1" dirty="0"/>
              <a:t>of total variance</a:t>
            </a:r>
            <a:r>
              <a:rPr lang="en-GB" dirty="0"/>
              <a:t> in a correlation matrix. </a:t>
            </a:r>
          </a:p>
          <a:p>
            <a:pPr lvl="1"/>
            <a:r>
              <a:rPr lang="en-GB" dirty="0"/>
              <a:t>It does this by transforming the original variables into a set of linear </a:t>
            </a:r>
            <a:r>
              <a:rPr lang="en-GB" i="1" dirty="0"/>
              <a:t>components</a:t>
            </a:r>
            <a:r>
              <a:rPr lang="en-GB" dirty="0"/>
              <a:t>.</a:t>
            </a:r>
          </a:p>
          <a:p>
            <a:pPr lvl="1"/>
            <a:endParaRPr lang="en-GB"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Assumptions</a:t>
            </a:r>
          </a:p>
        </p:txBody>
      </p:sp>
      <p:sp>
        <p:nvSpPr>
          <p:cNvPr id="3" name="Content Placeholder 2"/>
          <p:cNvSpPr>
            <a:spLocks noGrp="1"/>
          </p:cNvSpPr>
          <p:nvPr>
            <p:ph sz="quarter" idx="1"/>
          </p:nvPr>
        </p:nvSpPr>
        <p:spPr/>
        <p:txBody>
          <a:bodyPr/>
          <a:lstStyle/>
          <a:p>
            <a:r>
              <a:rPr lang="en-IE" dirty="0"/>
              <a:t>A linear relationship exists between the latent variable and the manifest variables</a:t>
            </a:r>
          </a:p>
          <a:p>
            <a:endParaRPr lang="en-IE" dirty="0"/>
          </a:p>
        </p:txBody>
      </p:sp>
      <p:graphicFrame>
        <p:nvGraphicFramePr>
          <p:cNvPr id="4" name="Object 3"/>
          <p:cNvGraphicFramePr>
            <a:graphicFrameLocks noChangeAspect="1"/>
          </p:cNvGraphicFramePr>
          <p:nvPr>
            <p:extLst>
              <p:ext uri="{D42A27DB-BD31-4B8C-83A1-F6EECF244321}">
                <p14:modId xmlns:p14="http://schemas.microsoft.com/office/powerpoint/2010/main" val="2228308582"/>
              </p:ext>
            </p:extLst>
          </p:nvPr>
        </p:nvGraphicFramePr>
        <p:xfrm>
          <a:off x="609600" y="2399454"/>
          <a:ext cx="7918768" cy="938740"/>
        </p:xfrm>
        <a:graphic>
          <a:graphicData uri="http://schemas.openxmlformats.org/presentationml/2006/ole">
            <mc:AlternateContent xmlns:mc="http://schemas.openxmlformats.org/markup-compatibility/2006">
              <mc:Choice xmlns:v="urn:schemas-microsoft-com:vml" Requires="v">
                <p:oleObj spid="_x0000_s9362" name="Equation" r:id="rId3" imgW="4165560" imgH="482400" progId="Equation.3">
                  <p:embed/>
                </p:oleObj>
              </mc:Choice>
              <mc:Fallback>
                <p:oleObj name="Equation" r:id="rId3" imgW="4165560" imgH="482400" progId="Equation.3">
                  <p:embed/>
                  <p:pic>
                    <p:nvPicPr>
                      <p:cNvPr id="0" name=""/>
                      <p:cNvPicPr>
                        <a:picLocks noChangeAspect="1" noChangeArrowheads="1"/>
                      </p:cNvPicPr>
                      <p:nvPr/>
                    </p:nvPicPr>
                    <p:blipFill>
                      <a:blip r:embed="rId4"/>
                      <a:srcRect/>
                      <a:stretch>
                        <a:fillRect/>
                      </a:stretch>
                    </p:blipFill>
                    <p:spPr bwMode="auto">
                      <a:xfrm>
                        <a:off x="609600" y="2399454"/>
                        <a:ext cx="7918768" cy="938740"/>
                      </a:xfrm>
                      <a:prstGeom prst="rect">
                        <a:avLst/>
                      </a:prstGeom>
                      <a:solidFill>
                        <a:srgbClr val="FFFF00"/>
                      </a:solidFill>
                      <a:ln w="38100">
                        <a:solidFill>
                          <a:schemeClr val="tx2"/>
                        </a:solidFill>
                        <a:miter lim="800000"/>
                        <a:headEnd/>
                        <a:tailEnd/>
                      </a:ln>
                      <a:effectLst>
                        <a:outerShdw blurRad="63500" dist="161645" dir="2700000" algn="ctr" rotWithShape="0">
                          <a:schemeClr val="tx2">
                            <a:alpha val="74997"/>
                          </a:schemeClr>
                        </a:outerShdw>
                      </a:effec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354067083"/>
              </p:ext>
            </p:extLst>
          </p:nvPr>
        </p:nvGraphicFramePr>
        <p:xfrm>
          <a:off x="1350963" y="3767138"/>
          <a:ext cx="7540625" cy="2619375"/>
        </p:xfrm>
        <a:graphic>
          <a:graphicData uri="http://schemas.openxmlformats.org/presentationml/2006/ole">
            <mc:AlternateContent xmlns:mc="http://schemas.openxmlformats.org/markup-compatibility/2006">
              <mc:Choice xmlns:v="urn:schemas-microsoft-com:vml" Requires="v">
                <p:oleObj spid="_x0000_s9363" name="Equation" r:id="rId5" imgW="3390840" imgH="1168200" progId="Equation.3">
                  <p:embed/>
                </p:oleObj>
              </mc:Choice>
              <mc:Fallback>
                <p:oleObj name="Equation" r:id="rId5" imgW="3390840" imgH="1168200" progId="Equation.3">
                  <p:embed/>
                  <p:pic>
                    <p:nvPicPr>
                      <p:cNvPr id="0" name=""/>
                      <p:cNvPicPr>
                        <a:picLocks noChangeAspect="1" noChangeArrowheads="1"/>
                      </p:cNvPicPr>
                      <p:nvPr/>
                    </p:nvPicPr>
                    <p:blipFill>
                      <a:blip r:embed="rId6"/>
                      <a:srcRect/>
                      <a:stretch>
                        <a:fillRect/>
                      </a:stretch>
                    </p:blipFill>
                    <p:spPr bwMode="auto">
                      <a:xfrm>
                        <a:off x="1350963" y="3767138"/>
                        <a:ext cx="7540625" cy="2619375"/>
                      </a:xfrm>
                      <a:prstGeom prst="rect">
                        <a:avLst/>
                      </a:prstGeom>
                      <a:solidFill>
                        <a:srgbClr val="FFFF00"/>
                      </a:solidFill>
                      <a:ln w="38100">
                        <a:solidFill>
                          <a:schemeClr val="tx2"/>
                        </a:solidFill>
                        <a:miter lim="800000"/>
                        <a:headEnd/>
                        <a:tailEnd/>
                      </a:ln>
                      <a:effectLst>
                        <a:outerShdw blurRad="63500" dist="161645" dir="2700000" algn="ctr" rotWithShape="0">
                          <a:schemeClr val="tx2">
                            <a:alpha val="74997"/>
                          </a:schemeClr>
                        </a:outerShdw>
                      </a:effectLst>
                    </p:spPr>
                  </p:pic>
                </p:oleObj>
              </mc:Fallback>
            </mc:AlternateContent>
          </a:graphicData>
        </a:graphic>
      </p:graphicFrame>
    </p:spTree>
    <p:extLst>
      <p:ext uri="{BB962C8B-B14F-4D97-AF65-F5344CB8AC3E}">
        <p14:creationId xmlns:p14="http://schemas.microsoft.com/office/powerpoint/2010/main" val="325626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Mathematical Equation</a:t>
            </a:r>
          </a:p>
        </p:txBody>
      </p:sp>
      <p:sp>
        <p:nvSpPr>
          <p:cNvPr id="3" name="Content Placeholder 2"/>
          <p:cNvSpPr>
            <a:spLocks noGrp="1"/>
          </p:cNvSpPr>
          <p:nvPr>
            <p:ph sz="quarter" idx="1"/>
          </p:nvPr>
        </p:nvSpPr>
        <p:spPr/>
        <p:txBody>
          <a:bodyPr>
            <a:normAutofit/>
          </a:bodyPr>
          <a:lstStyle/>
          <a:p>
            <a:endParaRPr lang="en-IE" dirty="0"/>
          </a:p>
          <a:p>
            <a:endParaRPr lang="en-IE" dirty="0"/>
          </a:p>
          <a:p>
            <a:endParaRPr lang="en-IE" dirty="0"/>
          </a:p>
          <a:p>
            <a:endParaRPr lang="en-IE" dirty="0"/>
          </a:p>
          <a:p>
            <a:r>
              <a:rPr lang="en-IE" dirty="0"/>
              <a:t>Note that there is no b0</a:t>
            </a:r>
          </a:p>
          <a:p>
            <a:r>
              <a:rPr lang="en-IE" dirty="0"/>
              <a:t>The b values are called </a:t>
            </a:r>
            <a:r>
              <a:rPr lang="en-IE" i="1" dirty="0"/>
              <a:t>factor loadings</a:t>
            </a:r>
          </a:p>
          <a:p>
            <a:pPr lvl="1"/>
            <a:r>
              <a:rPr lang="en-IE" dirty="0"/>
              <a:t>They can be interpreted as the correlation between the manifest variable and the factor</a:t>
            </a:r>
          </a:p>
          <a:p>
            <a:pPr lvl="1"/>
            <a:r>
              <a:rPr lang="en-IE" dirty="0"/>
              <a:t>As with all correlations they range from -1 to +1</a:t>
            </a:r>
          </a:p>
          <a:p>
            <a:r>
              <a:rPr lang="en-IE" dirty="0"/>
              <a:t>We should standardise our Xs so that our interpretation of the levels of correlation make sense</a:t>
            </a:r>
          </a:p>
          <a:p>
            <a:endParaRPr lang="en-IE" dirty="0"/>
          </a:p>
        </p:txBody>
      </p:sp>
      <p:graphicFrame>
        <p:nvGraphicFramePr>
          <p:cNvPr id="4" name="Object 3"/>
          <p:cNvGraphicFramePr>
            <a:graphicFrameLocks noChangeAspect="1"/>
          </p:cNvGraphicFramePr>
          <p:nvPr>
            <p:extLst>
              <p:ext uri="{D42A27DB-BD31-4B8C-83A1-F6EECF244321}">
                <p14:modId xmlns:p14="http://schemas.microsoft.com/office/powerpoint/2010/main" val="1653771613"/>
              </p:ext>
            </p:extLst>
          </p:nvPr>
        </p:nvGraphicFramePr>
        <p:xfrm>
          <a:off x="970010" y="1485899"/>
          <a:ext cx="7261177" cy="793115"/>
        </p:xfrm>
        <a:graphic>
          <a:graphicData uri="http://schemas.openxmlformats.org/presentationml/2006/ole">
            <mc:AlternateContent xmlns:mc="http://schemas.openxmlformats.org/markup-compatibility/2006">
              <mc:Choice xmlns:v="urn:schemas-microsoft-com:vml" Requires="v">
                <p:oleObj spid="_x0000_s10315" name="Equation" r:id="rId3" imgW="4520880" imgH="482400" progId="Equation.3">
                  <p:embed/>
                </p:oleObj>
              </mc:Choice>
              <mc:Fallback>
                <p:oleObj name="Equation" r:id="rId3" imgW="4520880" imgH="482400" progId="Equation.3">
                  <p:embed/>
                  <p:pic>
                    <p:nvPicPr>
                      <p:cNvPr id="0" name=""/>
                      <p:cNvPicPr>
                        <a:picLocks noChangeAspect="1" noChangeArrowheads="1"/>
                      </p:cNvPicPr>
                      <p:nvPr/>
                    </p:nvPicPr>
                    <p:blipFill>
                      <a:blip r:embed="rId4"/>
                      <a:srcRect/>
                      <a:stretch>
                        <a:fillRect/>
                      </a:stretch>
                    </p:blipFill>
                    <p:spPr bwMode="auto">
                      <a:xfrm>
                        <a:off x="970010" y="1485899"/>
                        <a:ext cx="7261177" cy="793115"/>
                      </a:xfrm>
                      <a:prstGeom prst="rect">
                        <a:avLst/>
                      </a:prstGeom>
                      <a:solidFill>
                        <a:srgbClr val="FFFF00"/>
                      </a:solidFill>
                      <a:ln w="38100">
                        <a:solidFill>
                          <a:schemeClr val="tx2"/>
                        </a:solidFill>
                        <a:miter lim="800000"/>
                        <a:headEnd/>
                        <a:tailEnd/>
                      </a:ln>
                      <a:effectLst>
                        <a:outerShdw blurRad="63500" dist="161645" dir="2700000" algn="ctr" rotWithShape="0">
                          <a:schemeClr val="tx2">
                            <a:alpha val="74997"/>
                          </a:schemeClr>
                        </a:outerShdw>
                      </a:effectLst>
                    </p:spPr>
                  </p:pic>
                </p:oleObj>
              </mc:Fallback>
            </mc:AlternateContent>
          </a:graphicData>
        </a:graphic>
      </p:graphicFrame>
    </p:spTree>
    <p:extLst>
      <p:ext uri="{BB962C8B-B14F-4D97-AF65-F5344CB8AC3E}">
        <p14:creationId xmlns:p14="http://schemas.microsoft.com/office/powerpoint/2010/main" val="227829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a:t>Inferential Model </a:t>
            </a:r>
            <a:br>
              <a:rPr lang="en-IE" dirty="0"/>
            </a:br>
            <a:r>
              <a:rPr lang="en-IE" dirty="0"/>
              <a:t>What does it allow you do?</a:t>
            </a:r>
          </a:p>
        </p:txBody>
      </p:sp>
      <p:sp>
        <p:nvSpPr>
          <p:cNvPr id="3" name="Content Placeholder 2"/>
          <p:cNvSpPr>
            <a:spLocks noGrp="1"/>
          </p:cNvSpPr>
          <p:nvPr>
            <p:ph sz="quarter" idx="1"/>
          </p:nvPr>
        </p:nvSpPr>
        <p:spPr/>
        <p:txBody>
          <a:bodyPr>
            <a:normAutofit/>
          </a:bodyPr>
          <a:lstStyle/>
          <a:p>
            <a:r>
              <a:rPr lang="en-IE" dirty="0"/>
              <a:t>Prediction 	</a:t>
            </a:r>
          </a:p>
          <a:p>
            <a:pPr lvl="1"/>
            <a:r>
              <a:rPr lang="en-IE" dirty="0"/>
              <a:t>Really what we are looking at is the variance in the outcome variable and how much of the variance could be considered to be explained by the predictor variables</a:t>
            </a:r>
          </a:p>
          <a:p>
            <a:r>
              <a:rPr lang="en-IE" dirty="0"/>
              <a:t>Questions it allows you to answer:</a:t>
            </a:r>
          </a:p>
          <a:p>
            <a:pPr lvl="1"/>
            <a:r>
              <a:rPr lang="en-IE" dirty="0"/>
              <a:t>How well a set of variables is able to predict an outcome variable</a:t>
            </a:r>
          </a:p>
          <a:p>
            <a:pPr lvl="1"/>
            <a:r>
              <a:rPr lang="en-IE" dirty="0"/>
              <a:t>Which variable in a set is the best predictor</a:t>
            </a:r>
          </a:p>
          <a:p>
            <a:pPr lvl="1"/>
            <a:r>
              <a:rPr lang="en-IE" dirty="0"/>
              <a:t>Whether a variable is still able to predict an outcome when controlling for other variables </a:t>
            </a:r>
          </a:p>
        </p:txBody>
      </p:sp>
    </p:spTree>
    <p:extLst>
      <p:ext uri="{BB962C8B-B14F-4D97-AF65-F5344CB8AC3E}">
        <p14:creationId xmlns:p14="http://schemas.microsoft.com/office/powerpoint/2010/main" val="2369442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Mathematical Equation</a:t>
            </a:r>
          </a:p>
        </p:txBody>
      </p:sp>
      <p:sp>
        <p:nvSpPr>
          <p:cNvPr id="3" name="Content Placeholder 2"/>
          <p:cNvSpPr>
            <a:spLocks noGrp="1"/>
          </p:cNvSpPr>
          <p:nvPr>
            <p:ph sz="quarter" idx="1"/>
          </p:nvPr>
        </p:nvSpPr>
        <p:spPr/>
        <p:txBody>
          <a:bodyPr>
            <a:normAutofit/>
          </a:bodyPr>
          <a:lstStyle/>
          <a:p>
            <a:endParaRPr lang="en-IE" dirty="0"/>
          </a:p>
          <a:p>
            <a:endParaRPr lang="en-IE" dirty="0"/>
          </a:p>
          <a:p>
            <a:endParaRPr lang="en-IE" dirty="0"/>
          </a:p>
          <a:p>
            <a:endParaRPr lang="en-IE" dirty="0"/>
          </a:p>
          <a:p>
            <a:r>
              <a:rPr lang="en-IE" dirty="0"/>
              <a:t>For every case in our dataset we have the values of X but not of F</a:t>
            </a:r>
          </a:p>
          <a:p>
            <a:pPr lvl="1"/>
            <a:r>
              <a:rPr lang="en-IE" dirty="0"/>
              <a:t>Therefore we cannot fit a regression line as we have done previously</a:t>
            </a:r>
          </a:p>
          <a:p>
            <a:r>
              <a:rPr lang="en-IE" dirty="0"/>
              <a:t>But we can transform the relationships between the variables using a </a:t>
            </a:r>
            <a:r>
              <a:rPr lang="en-IE" i="1" dirty="0"/>
              <a:t>method of extraction</a:t>
            </a:r>
            <a:r>
              <a:rPr lang="en-IE" dirty="0"/>
              <a:t> to retrieve factors from the data</a:t>
            </a:r>
          </a:p>
          <a:p>
            <a:endParaRPr lang="en-IE" dirty="0"/>
          </a:p>
        </p:txBody>
      </p:sp>
      <p:graphicFrame>
        <p:nvGraphicFramePr>
          <p:cNvPr id="5" name="Object 4"/>
          <p:cNvGraphicFramePr>
            <a:graphicFrameLocks noChangeAspect="1"/>
          </p:cNvGraphicFramePr>
          <p:nvPr>
            <p:extLst>
              <p:ext uri="{D42A27DB-BD31-4B8C-83A1-F6EECF244321}">
                <p14:modId xmlns:p14="http://schemas.microsoft.com/office/powerpoint/2010/main" val="2858815232"/>
              </p:ext>
            </p:extLst>
          </p:nvPr>
        </p:nvGraphicFramePr>
        <p:xfrm>
          <a:off x="969963" y="1485900"/>
          <a:ext cx="7261225" cy="793750"/>
        </p:xfrm>
        <a:graphic>
          <a:graphicData uri="http://schemas.openxmlformats.org/presentationml/2006/ole">
            <mc:AlternateContent xmlns:mc="http://schemas.openxmlformats.org/markup-compatibility/2006">
              <mc:Choice xmlns:v="urn:schemas-microsoft-com:vml" Requires="v">
                <p:oleObj spid="_x0000_s11339" name="Equation" r:id="rId3" imgW="4520880" imgH="482400" progId="Equation.3">
                  <p:embed/>
                </p:oleObj>
              </mc:Choice>
              <mc:Fallback>
                <p:oleObj name="Equation" r:id="rId3" imgW="4520880" imgH="482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963" y="1485900"/>
                        <a:ext cx="7261225" cy="793750"/>
                      </a:xfrm>
                      <a:prstGeom prst="rect">
                        <a:avLst/>
                      </a:prstGeom>
                      <a:solidFill>
                        <a:srgbClr val="FFFF00"/>
                      </a:solidFill>
                      <a:ln w="38100">
                        <a:solidFill>
                          <a:schemeClr val="tx2"/>
                        </a:solidFill>
                        <a:miter lim="800000"/>
                        <a:headEnd/>
                        <a:tailEnd/>
                      </a:ln>
                      <a:effectLst>
                        <a:outerShdw blurRad="63500" dist="161645" dir="2700000" algn="ctr" rotWithShape="0">
                          <a:schemeClr val="tx2">
                            <a:alpha val="74997"/>
                          </a:schemeClr>
                        </a:outerShdw>
                      </a:effectLst>
                    </p:spPr>
                  </p:pic>
                </p:oleObj>
              </mc:Fallback>
            </mc:AlternateContent>
          </a:graphicData>
        </a:graphic>
      </p:graphicFrame>
    </p:spTree>
    <p:extLst>
      <p:ext uri="{BB962C8B-B14F-4D97-AF65-F5344CB8AC3E}">
        <p14:creationId xmlns:p14="http://schemas.microsoft.com/office/powerpoint/2010/main" val="174245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GB" dirty="0"/>
              <a:t>Loadings</a:t>
            </a:r>
          </a:p>
        </p:txBody>
      </p:sp>
      <p:sp>
        <p:nvSpPr>
          <p:cNvPr id="146435" name="Rectangle 3"/>
          <p:cNvSpPr>
            <a:spLocks noGrp="1" noChangeArrowheads="1"/>
          </p:cNvSpPr>
          <p:nvPr>
            <p:ph sz="quarter" idx="1"/>
          </p:nvPr>
        </p:nvSpPr>
        <p:spPr/>
        <p:txBody>
          <a:bodyPr/>
          <a:lstStyle/>
          <a:p>
            <a:r>
              <a:rPr lang="en-GB" dirty="0"/>
              <a:t>Both FA and PCA are linear models in which loadings are used as weights.</a:t>
            </a:r>
          </a:p>
          <a:p>
            <a:pPr lvl="1"/>
            <a:r>
              <a:rPr lang="en-GB" dirty="0"/>
              <a:t>These loadings can be expressed as a matrix</a:t>
            </a:r>
          </a:p>
          <a:p>
            <a:pPr lvl="1"/>
            <a:r>
              <a:rPr lang="en-GB" dirty="0"/>
              <a:t>This matrix is called the factor matrix or component matrix (if doing PCA).</a:t>
            </a:r>
          </a:p>
          <a:p>
            <a:pPr lvl="1"/>
            <a:r>
              <a:rPr lang="en-GB" dirty="0"/>
              <a:t>The assumption of FA(but not PCA) is that these algebraic factors represent real-world dimensions.</a:t>
            </a:r>
          </a:p>
          <a:p>
            <a:pPr lvl="1"/>
            <a:endParaRPr lang="en-GB" dirty="0"/>
          </a:p>
          <a:p>
            <a:pPr lvl="1"/>
            <a:endParaRPr lang="en-GB" dirty="0"/>
          </a:p>
          <a:p>
            <a:pPr lvl="1"/>
            <a:endParaRPr lang="en-GB" dirty="0"/>
          </a:p>
          <a:p>
            <a:pPr lvl="1"/>
            <a:endParaRPr lang="en-GB" dirty="0"/>
          </a:p>
          <a:p>
            <a:pPr lvl="1"/>
            <a:endParaRPr lang="en-GB" dirty="0"/>
          </a:p>
          <a:p>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3984092358"/>
              </p:ext>
            </p:extLst>
          </p:nvPr>
        </p:nvGraphicFramePr>
        <p:xfrm>
          <a:off x="640080" y="4107176"/>
          <a:ext cx="4114799" cy="2304000"/>
        </p:xfrm>
        <a:graphic>
          <a:graphicData uri="http://schemas.openxmlformats.org/drawingml/2006/table">
            <a:tbl>
              <a:tblPr/>
              <a:tblGrid>
                <a:gridCol w="1355463">
                  <a:extLst>
                    <a:ext uri="{9D8B030D-6E8A-4147-A177-3AD203B41FA5}">
                      <a16:colId xmlns:a16="http://schemas.microsoft.com/office/drawing/2014/main" val="20000"/>
                    </a:ext>
                  </a:extLst>
                </a:gridCol>
                <a:gridCol w="1355463">
                  <a:extLst>
                    <a:ext uri="{9D8B030D-6E8A-4147-A177-3AD203B41FA5}">
                      <a16:colId xmlns:a16="http://schemas.microsoft.com/office/drawing/2014/main" val="20001"/>
                    </a:ext>
                  </a:extLst>
                </a:gridCol>
                <a:gridCol w="1403873">
                  <a:extLst>
                    <a:ext uri="{9D8B030D-6E8A-4147-A177-3AD203B41FA5}">
                      <a16:colId xmlns:a16="http://schemas.microsoft.com/office/drawing/2014/main" val="20002"/>
                    </a:ext>
                  </a:extLst>
                </a:gridCol>
              </a:tblGrid>
              <a:tr h="288000">
                <a:tc row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FFFFFF"/>
                        </a:solidFill>
                        <a:effectLst/>
                        <a:latin typeface="Arial" charset="0"/>
                        <a:ea typeface="Osaka" charset="0"/>
                        <a:cs typeface="Osaka" charset="0"/>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rgbClr val="FFFFFF"/>
                          </a:solidFill>
                          <a:effectLst/>
                          <a:latin typeface="Arial" charset="0"/>
                          <a:ea typeface="Osaka" charset="0"/>
                          <a:cs typeface="Osaka" charset="0"/>
                        </a:rPr>
                        <a:t>Variables</a:t>
                      </a:r>
                    </a:p>
                  </a:txBody>
                  <a:tcPr marT="45715" marB="45715"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tx1"/>
                    </a:solidFill>
                  </a:tcPr>
                </a:tc>
                <a:tc grid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rgbClr val="FFFFFF"/>
                          </a:solidFill>
                          <a:effectLst/>
                          <a:latin typeface="Arial" charset="0"/>
                          <a:ea typeface="Osaka" charset="0"/>
                          <a:cs typeface="Osaka" charset="0"/>
                        </a:rPr>
                        <a:t>Factors</a:t>
                      </a:r>
                    </a:p>
                  </a:txBody>
                  <a:tcPr marT="45715" marB="45715"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tx1"/>
                    </a:solidFill>
                  </a:tcPr>
                </a:tc>
                <a:tc hMerge="1">
                  <a:txBody>
                    <a:bodyPr/>
                    <a:lstStyle/>
                    <a:p>
                      <a:endParaRPr lang="en-US"/>
                    </a:p>
                  </a:txBody>
                  <a:tcPr/>
                </a:tc>
                <a:extLst>
                  <a:ext uri="{0D108BD9-81ED-4DB2-BD59-A6C34878D82A}">
                    <a16:rowId xmlns:a16="http://schemas.microsoft.com/office/drawing/2014/main" val="10000"/>
                  </a:ext>
                </a:extLst>
              </a:tr>
              <a:tr h="288000">
                <a:tc vMerge="1">
                  <a:txBody>
                    <a:bodyPr/>
                    <a:lstStyle/>
                    <a:p>
                      <a:endParaRPr lang="en-US"/>
                    </a:p>
                  </a:txBody>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Sociability</a:t>
                      </a:r>
                    </a:p>
                  </a:txBody>
                  <a:tcPr marT="45715" marB="45715" horzOverflow="overflow">
                    <a:lnL w="25400" cap="flat" cmpd="sng" algn="ctr">
                      <a:solidFill>
                        <a:schemeClr val="tx1"/>
                      </a:solidFill>
                      <a:prstDash val="solid"/>
                      <a:round/>
                      <a:headEnd type="none" w="med" len="med"/>
                      <a:tailEnd type="none" w="med" len="med"/>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Consideration</a:t>
                      </a:r>
                    </a:p>
                  </a:txBody>
                  <a:tcPr marT="45715" marB="45715"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extLst>
                  <a:ext uri="{0D108BD9-81ED-4DB2-BD59-A6C34878D82A}">
                    <a16:rowId xmlns:a16="http://schemas.microsoft.com/office/drawing/2014/main" val="10001"/>
                  </a:ext>
                </a:extLst>
              </a:tr>
              <a:tr h="2880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Talk 1</a:t>
                      </a:r>
                    </a:p>
                  </a:txBody>
                  <a:tcPr marT="45715" marB="45715"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0.87</a:t>
                      </a:r>
                    </a:p>
                  </a:txBody>
                  <a:tcPr marT="45715" marB="45715" horzOverflow="overflow">
                    <a:lnL>
                      <a:noFill/>
                    </a:lnL>
                    <a:lnR>
                      <a:noFill/>
                    </a:lnR>
                    <a:lnT>
                      <a:noFill/>
                    </a:lnT>
                    <a:lnB>
                      <a:noFill/>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0.01</a:t>
                      </a:r>
                    </a:p>
                  </a:txBody>
                  <a:tcPr marT="45715" marB="45715"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2"/>
                  </a:ext>
                </a:extLst>
              </a:tr>
              <a:tr h="2880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Social Skills</a:t>
                      </a:r>
                    </a:p>
                  </a:txBody>
                  <a:tcPr marT="45715" marB="45715" horzOverflow="overflow">
                    <a:lnL>
                      <a:noFill/>
                    </a:lnL>
                    <a:lnR>
                      <a:noFill/>
                    </a:lnR>
                    <a:lnT>
                      <a:noFill/>
                    </a:lnT>
                    <a:lnB>
                      <a:noFill/>
                    </a:lnB>
                    <a:lnTlToBr>
                      <a:noFill/>
                    </a:lnTlToBr>
                    <a:lnBlToTr>
                      <a:noFill/>
                    </a:lnBlToTr>
                    <a:solidFill>
                      <a:srgbClr val="E7E7E7"/>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0.96</a:t>
                      </a:r>
                    </a:p>
                  </a:txBody>
                  <a:tcPr marT="45715" marB="45715" horzOverflow="overflow">
                    <a:lnL>
                      <a:noFill/>
                    </a:lnL>
                    <a:lnR>
                      <a:noFill/>
                    </a:lnR>
                    <a:lnT>
                      <a:noFill/>
                    </a:lnT>
                    <a:lnB>
                      <a:noFill/>
                    </a:lnB>
                    <a:lnTlToBr>
                      <a:noFill/>
                    </a:lnTlToBr>
                    <a:lnBlToTr>
                      <a:noFill/>
                    </a:lnBlToTr>
                    <a:solidFill>
                      <a:srgbClr val="E7E7E7"/>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-0.03</a:t>
                      </a:r>
                    </a:p>
                  </a:txBody>
                  <a:tcPr marT="45715" marB="45715" horzOverflow="overflow">
                    <a:lnL>
                      <a:noFill/>
                    </a:lnL>
                    <a:lnR>
                      <a:noFill/>
                    </a:lnR>
                    <a:lnT>
                      <a:noFill/>
                    </a:lnT>
                    <a:lnB>
                      <a:noFill/>
                    </a:lnB>
                    <a:lnTlToBr>
                      <a:noFill/>
                    </a:lnTlToBr>
                    <a:lnBlToTr>
                      <a:noFill/>
                    </a:lnBlToTr>
                    <a:solidFill>
                      <a:srgbClr val="E7E7E7"/>
                    </a:solidFill>
                  </a:tcPr>
                </a:tc>
                <a:extLst>
                  <a:ext uri="{0D108BD9-81ED-4DB2-BD59-A6C34878D82A}">
                    <a16:rowId xmlns:a16="http://schemas.microsoft.com/office/drawing/2014/main" val="10003"/>
                  </a:ext>
                </a:extLst>
              </a:tr>
              <a:tr h="2880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Interest</a:t>
                      </a:r>
                    </a:p>
                  </a:txBody>
                  <a:tcPr marT="45715" marB="45715" horzOverflow="overflow">
                    <a:lnL>
                      <a:noFill/>
                    </a:lnL>
                    <a:lnR>
                      <a:noFill/>
                    </a:lnR>
                    <a:lnT>
                      <a:noFill/>
                    </a:lnT>
                    <a:lnB>
                      <a:noFill/>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0.92</a:t>
                      </a:r>
                    </a:p>
                  </a:txBody>
                  <a:tcPr marT="45715" marB="45715" horzOverflow="overflow">
                    <a:lnL>
                      <a:noFill/>
                    </a:lnL>
                    <a:lnR>
                      <a:noFill/>
                    </a:lnR>
                    <a:lnT>
                      <a:noFill/>
                    </a:lnT>
                    <a:lnB>
                      <a:noFill/>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0.04</a:t>
                      </a:r>
                    </a:p>
                  </a:txBody>
                  <a:tcPr marT="45715" marB="45715"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4"/>
                  </a:ext>
                </a:extLst>
              </a:tr>
              <a:tr h="2880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Talk 2</a:t>
                      </a:r>
                    </a:p>
                  </a:txBody>
                  <a:tcPr marT="45715" marB="45715" horzOverflow="overflow">
                    <a:lnL>
                      <a:noFill/>
                    </a:lnL>
                    <a:lnR>
                      <a:noFill/>
                    </a:lnR>
                    <a:lnT>
                      <a:noFill/>
                    </a:lnT>
                    <a:lnB>
                      <a:noFill/>
                    </a:lnB>
                    <a:lnTlToBr>
                      <a:noFill/>
                    </a:lnTlToBr>
                    <a:lnBlToTr>
                      <a:noFill/>
                    </a:lnBlToTr>
                    <a:solidFill>
                      <a:srgbClr val="E7E7E7"/>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0.00</a:t>
                      </a:r>
                    </a:p>
                  </a:txBody>
                  <a:tcPr marT="45715" marB="45715" horzOverflow="overflow">
                    <a:lnL>
                      <a:noFill/>
                    </a:lnL>
                    <a:lnR>
                      <a:noFill/>
                    </a:lnR>
                    <a:lnT>
                      <a:noFill/>
                    </a:lnT>
                    <a:lnB>
                      <a:noFill/>
                    </a:lnB>
                    <a:lnTlToBr>
                      <a:noFill/>
                    </a:lnTlToBr>
                    <a:lnBlToTr>
                      <a:noFill/>
                    </a:lnBlToTr>
                    <a:solidFill>
                      <a:srgbClr val="E7E7E7"/>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0.82</a:t>
                      </a:r>
                    </a:p>
                  </a:txBody>
                  <a:tcPr marT="45715" marB="45715" horzOverflow="overflow">
                    <a:lnL>
                      <a:noFill/>
                    </a:lnL>
                    <a:lnR>
                      <a:noFill/>
                    </a:lnR>
                    <a:lnT>
                      <a:noFill/>
                    </a:lnT>
                    <a:lnB>
                      <a:noFill/>
                    </a:lnB>
                    <a:lnTlToBr>
                      <a:noFill/>
                    </a:lnTlToBr>
                    <a:lnBlToTr>
                      <a:noFill/>
                    </a:lnBlToTr>
                    <a:solidFill>
                      <a:srgbClr val="E7E7E7"/>
                    </a:solidFill>
                  </a:tcPr>
                </a:tc>
                <a:extLst>
                  <a:ext uri="{0D108BD9-81ED-4DB2-BD59-A6C34878D82A}">
                    <a16:rowId xmlns:a16="http://schemas.microsoft.com/office/drawing/2014/main" val="10005"/>
                  </a:ext>
                </a:extLst>
              </a:tr>
              <a:tr h="2880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Selfish</a:t>
                      </a:r>
                    </a:p>
                  </a:txBody>
                  <a:tcPr marT="45715" marB="45715" horzOverflow="overflow">
                    <a:lnL>
                      <a:noFill/>
                    </a:lnL>
                    <a:lnR>
                      <a:noFill/>
                    </a:lnR>
                    <a:lnT>
                      <a:noFill/>
                    </a:lnT>
                    <a:lnB>
                      <a:noFill/>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-0.10</a:t>
                      </a:r>
                    </a:p>
                  </a:txBody>
                  <a:tcPr marT="45715" marB="45715" horzOverflow="overflow">
                    <a:lnL>
                      <a:noFill/>
                    </a:lnL>
                    <a:lnR>
                      <a:noFill/>
                    </a:lnR>
                    <a:lnT>
                      <a:noFill/>
                    </a:lnT>
                    <a:lnB>
                      <a:noFill/>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0.75</a:t>
                      </a:r>
                    </a:p>
                  </a:txBody>
                  <a:tcPr marT="45715" marB="45715"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6"/>
                  </a:ext>
                </a:extLst>
              </a:tr>
              <a:tr h="2880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Liar</a:t>
                      </a:r>
                    </a:p>
                  </a:txBody>
                  <a:tcPr marT="45715" marB="45715"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0.09</a:t>
                      </a:r>
                    </a:p>
                  </a:txBody>
                  <a:tcPr marT="45715" marB="45715"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0.70</a:t>
                      </a:r>
                    </a:p>
                  </a:txBody>
                  <a:tcPr marT="45715" marB="45715"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03128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6435">
                                            <p:txEl>
                                              <p:pRg st="0" end="0"/>
                                            </p:txEl>
                                          </p:spTgt>
                                        </p:tgtEl>
                                        <p:attrNameLst>
                                          <p:attrName>style.visibility</p:attrName>
                                        </p:attrNameLst>
                                      </p:cBhvr>
                                      <p:to>
                                        <p:strVal val="visible"/>
                                      </p:to>
                                    </p:set>
                                    <p:animEffect transition="in" filter="dissolve">
                                      <p:cBhvr>
                                        <p:cTn id="7" dur="500"/>
                                        <p:tgtEl>
                                          <p:spTgt spid="14643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6435">
                                            <p:txEl>
                                              <p:pRg st="1" end="1"/>
                                            </p:txEl>
                                          </p:spTgt>
                                        </p:tgtEl>
                                        <p:attrNameLst>
                                          <p:attrName>style.visibility</p:attrName>
                                        </p:attrNameLst>
                                      </p:cBhvr>
                                      <p:to>
                                        <p:strVal val="visible"/>
                                      </p:to>
                                    </p:set>
                                    <p:animEffect transition="in" filter="dissolve">
                                      <p:cBhvr>
                                        <p:cTn id="10" dur="500"/>
                                        <p:tgtEl>
                                          <p:spTgt spid="146435">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46435">
                                            <p:txEl>
                                              <p:pRg st="2" end="2"/>
                                            </p:txEl>
                                          </p:spTgt>
                                        </p:tgtEl>
                                        <p:attrNameLst>
                                          <p:attrName>style.visibility</p:attrName>
                                        </p:attrNameLst>
                                      </p:cBhvr>
                                      <p:to>
                                        <p:strVal val="visible"/>
                                      </p:to>
                                    </p:set>
                                    <p:animEffect transition="in" filter="dissolve">
                                      <p:cBhvr>
                                        <p:cTn id="13" dur="500"/>
                                        <p:tgtEl>
                                          <p:spTgt spid="146435">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46435">
                                            <p:txEl>
                                              <p:pRg st="3" end="3"/>
                                            </p:txEl>
                                          </p:spTgt>
                                        </p:tgtEl>
                                        <p:attrNameLst>
                                          <p:attrName>style.visibility</p:attrName>
                                        </p:attrNameLst>
                                      </p:cBhvr>
                                      <p:to>
                                        <p:strVal val="visible"/>
                                      </p:to>
                                    </p:set>
                                    <p:animEffect transition="in" filter="dissolve">
                                      <p:cBhvr>
                                        <p:cTn id="16" dur="500"/>
                                        <p:tgtEl>
                                          <p:spTgt spid="1464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5"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Loadings</a:t>
            </a:r>
          </a:p>
        </p:txBody>
      </p:sp>
      <p:sp>
        <p:nvSpPr>
          <p:cNvPr id="3" name="Content Placeholder 2"/>
          <p:cNvSpPr>
            <a:spLocks noGrp="1"/>
          </p:cNvSpPr>
          <p:nvPr>
            <p:ph sz="quarter" idx="1"/>
          </p:nvPr>
        </p:nvSpPr>
        <p:spPr/>
        <p:txBody>
          <a:bodyPr/>
          <a:lstStyle/>
          <a:p>
            <a:r>
              <a:rPr lang="en-IE" dirty="0"/>
              <a:t>Correlation between a specific observed variable and a specific factor. </a:t>
            </a:r>
          </a:p>
          <a:p>
            <a:r>
              <a:rPr lang="en-IE" dirty="0"/>
              <a:t>Higher values mean a closer relationship. They are equivalent to standardised regression coefficients (β weights) in multiple regression. </a:t>
            </a:r>
          </a:p>
          <a:p>
            <a:r>
              <a:rPr lang="en-IE" b="1" dirty="0"/>
              <a:t>Higher the value the better. </a:t>
            </a:r>
            <a:endParaRPr lang="en-IE" dirty="0"/>
          </a:p>
        </p:txBody>
      </p:sp>
      <p:sp>
        <p:nvSpPr>
          <p:cNvPr id="4" name="Folded Corner 3"/>
          <p:cNvSpPr/>
          <p:nvPr/>
        </p:nvSpPr>
        <p:spPr>
          <a:xfrm>
            <a:off x="5379720" y="4221480"/>
            <a:ext cx="3124200" cy="182118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E" b="1" dirty="0"/>
          </a:p>
          <a:p>
            <a:pPr algn="ctr"/>
            <a:endParaRPr lang="en-IE" b="1" dirty="0"/>
          </a:p>
          <a:p>
            <a:pPr algn="ctr"/>
            <a:r>
              <a:rPr lang="en-IE" b="1" dirty="0"/>
              <a:t>There is no definition of what constitutes a high or low factor loading. </a:t>
            </a:r>
          </a:p>
          <a:p>
            <a:pPr algn="ctr"/>
            <a:r>
              <a:rPr lang="en-IE" b="1" dirty="0"/>
              <a:t>The convention is that a loading of magnitude above 0.3 (irrespective of sign) are considered high.</a:t>
            </a:r>
          </a:p>
          <a:p>
            <a:pPr algn="ctr"/>
            <a:endParaRPr lang="en-IE" b="1" dirty="0"/>
          </a:p>
        </p:txBody>
      </p:sp>
      <p:graphicFrame>
        <p:nvGraphicFramePr>
          <p:cNvPr id="5" name="Table 4"/>
          <p:cNvGraphicFramePr>
            <a:graphicFrameLocks noGrp="1"/>
          </p:cNvGraphicFramePr>
          <p:nvPr>
            <p:extLst>
              <p:ext uri="{D42A27DB-BD31-4B8C-83A1-F6EECF244321}">
                <p14:modId xmlns:p14="http://schemas.microsoft.com/office/powerpoint/2010/main" val="488107989"/>
              </p:ext>
            </p:extLst>
          </p:nvPr>
        </p:nvGraphicFramePr>
        <p:xfrm>
          <a:off x="640080" y="4107176"/>
          <a:ext cx="4114799" cy="2304000"/>
        </p:xfrm>
        <a:graphic>
          <a:graphicData uri="http://schemas.openxmlformats.org/drawingml/2006/table">
            <a:tbl>
              <a:tblPr/>
              <a:tblGrid>
                <a:gridCol w="1355463">
                  <a:extLst>
                    <a:ext uri="{9D8B030D-6E8A-4147-A177-3AD203B41FA5}">
                      <a16:colId xmlns:a16="http://schemas.microsoft.com/office/drawing/2014/main" val="20000"/>
                    </a:ext>
                  </a:extLst>
                </a:gridCol>
                <a:gridCol w="1355463">
                  <a:extLst>
                    <a:ext uri="{9D8B030D-6E8A-4147-A177-3AD203B41FA5}">
                      <a16:colId xmlns:a16="http://schemas.microsoft.com/office/drawing/2014/main" val="20001"/>
                    </a:ext>
                  </a:extLst>
                </a:gridCol>
                <a:gridCol w="1403873">
                  <a:extLst>
                    <a:ext uri="{9D8B030D-6E8A-4147-A177-3AD203B41FA5}">
                      <a16:colId xmlns:a16="http://schemas.microsoft.com/office/drawing/2014/main" val="20002"/>
                    </a:ext>
                  </a:extLst>
                </a:gridCol>
              </a:tblGrid>
              <a:tr h="288000">
                <a:tc row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FFFFFF"/>
                        </a:solidFill>
                        <a:effectLst/>
                        <a:latin typeface="Arial" charset="0"/>
                        <a:ea typeface="Osaka" charset="0"/>
                        <a:cs typeface="Osaka" charset="0"/>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rgbClr val="FFFFFF"/>
                          </a:solidFill>
                          <a:effectLst/>
                          <a:latin typeface="Arial" charset="0"/>
                          <a:ea typeface="Osaka" charset="0"/>
                          <a:cs typeface="Osaka" charset="0"/>
                        </a:rPr>
                        <a:t>Variables</a:t>
                      </a:r>
                    </a:p>
                  </a:txBody>
                  <a:tcPr marT="45715" marB="45715"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tx1"/>
                    </a:solidFill>
                  </a:tcPr>
                </a:tc>
                <a:tc grid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rgbClr val="FFFFFF"/>
                          </a:solidFill>
                          <a:effectLst/>
                          <a:latin typeface="Arial" charset="0"/>
                          <a:ea typeface="Osaka" charset="0"/>
                          <a:cs typeface="Osaka" charset="0"/>
                        </a:rPr>
                        <a:t>Factors</a:t>
                      </a:r>
                    </a:p>
                  </a:txBody>
                  <a:tcPr marT="45715" marB="45715" horzOverflow="overflow">
                    <a:lnL>
                      <a:noFill/>
                    </a:lnL>
                    <a:lnR>
                      <a:noFill/>
                    </a:lnR>
                    <a:lnT w="25400" cap="flat" cmpd="sng" algn="ctr">
                      <a:solidFill>
                        <a:schemeClr val="tx1"/>
                      </a:solidFill>
                      <a:prstDash val="solid"/>
                      <a:round/>
                      <a:headEnd type="none" w="med" len="med"/>
                      <a:tailEnd type="none" w="med" len="med"/>
                    </a:lnT>
                    <a:lnB w="25400" cap="flat" cmpd="sng" algn="ctr">
                      <a:solidFill>
                        <a:schemeClr val="tx1"/>
                      </a:solidFill>
                      <a:prstDash val="solid"/>
                      <a:round/>
                      <a:headEnd type="none" w="med" len="med"/>
                      <a:tailEnd type="none" w="med" len="med"/>
                    </a:lnB>
                    <a:lnTlToBr>
                      <a:noFill/>
                    </a:lnTlToBr>
                    <a:lnBlToTr>
                      <a:noFill/>
                    </a:lnBlToTr>
                    <a:solidFill>
                      <a:schemeClr val="tx1"/>
                    </a:solidFill>
                  </a:tcPr>
                </a:tc>
                <a:tc hMerge="1">
                  <a:txBody>
                    <a:bodyPr/>
                    <a:lstStyle/>
                    <a:p>
                      <a:endParaRPr lang="en-US"/>
                    </a:p>
                  </a:txBody>
                  <a:tcPr/>
                </a:tc>
                <a:extLst>
                  <a:ext uri="{0D108BD9-81ED-4DB2-BD59-A6C34878D82A}">
                    <a16:rowId xmlns:a16="http://schemas.microsoft.com/office/drawing/2014/main" val="10000"/>
                  </a:ext>
                </a:extLst>
              </a:tr>
              <a:tr h="288000">
                <a:tc vMerge="1">
                  <a:txBody>
                    <a:bodyPr/>
                    <a:lstStyle/>
                    <a:p>
                      <a:endParaRPr lang="en-US"/>
                    </a:p>
                  </a:txBody>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Sociability</a:t>
                      </a:r>
                    </a:p>
                  </a:txBody>
                  <a:tcPr marT="45715" marB="45715" horzOverflow="overflow">
                    <a:lnL w="25400" cap="flat" cmpd="sng" algn="ctr">
                      <a:solidFill>
                        <a:schemeClr val="tx1"/>
                      </a:solidFill>
                      <a:prstDash val="solid"/>
                      <a:round/>
                      <a:headEnd type="none" w="med" len="med"/>
                      <a:tailEnd type="none" w="med" len="med"/>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Consideration</a:t>
                      </a:r>
                    </a:p>
                  </a:txBody>
                  <a:tcPr marT="45715" marB="45715"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rgbClr val="E7E7E7"/>
                    </a:solidFill>
                  </a:tcPr>
                </a:tc>
                <a:extLst>
                  <a:ext uri="{0D108BD9-81ED-4DB2-BD59-A6C34878D82A}">
                    <a16:rowId xmlns:a16="http://schemas.microsoft.com/office/drawing/2014/main" val="10001"/>
                  </a:ext>
                </a:extLst>
              </a:tr>
              <a:tr h="2880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Talk 1</a:t>
                      </a:r>
                    </a:p>
                  </a:txBody>
                  <a:tcPr marT="45715" marB="45715" horzOverflow="overflow">
                    <a:lnL>
                      <a:noFill/>
                    </a:lnL>
                    <a:lnR>
                      <a:noFill/>
                    </a:lnR>
                    <a:lnT w="254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0.87</a:t>
                      </a:r>
                    </a:p>
                  </a:txBody>
                  <a:tcPr marT="45715" marB="45715" horzOverflow="overflow">
                    <a:lnL>
                      <a:noFill/>
                    </a:lnL>
                    <a:lnR>
                      <a:noFill/>
                    </a:lnR>
                    <a:lnT>
                      <a:noFill/>
                    </a:lnT>
                    <a:lnB>
                      <a:noFill/>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0.01</a:t>
                      </a:r>
                    </a:p>
                  </a:txBody>
                  <a:tcPr marT="45715" marB="45715"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2"/>
                  </a:ext>
                </a:extLst>
              </a:tr>
              <a:tr h="2880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Social Skills</a:t>
                      </a:r>
                    </a:p>
                  </a:txBody>
                  <a:tcPr marT="45715" marB="45715" horzOverflow="overflow">
                    <a:lnL>
                      <a:noFill/>
                    </a:lnL>
                    <a:lnR>
                      <a:noFill/>
                    </a:lnR>
                    <a:lnT>
                      <a:noFill/>
                    </a:lnT>
                    <a:lnB>
                      <a:noFill/>
                    </a:lnB>
                    <a:lnTlToBr>
                      <a:noFill/>
                    </a:lnTlToBr>
                    <a:lnBlToTr>
                      <a:noFill/>
                    </a:lnBlToTr>
                    <a:solidFill>
                      <a:srgbClr val="E7E7E7"/>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0.96</a:t>
                      </a:r>
                    </a:p>
                  </a:txBody>
                  <a:tcPr marT="45715" marB="45715" horzOverflow="overflow">
                    <a:lnL>
                      <a:noFill/>
                    </a:lnL>
                    <a:lnR>
                      <a:noFill/>
                    </a:lnR>
                    <a:lnT>
                      <a:noFill/>
                    </a:lnT>
                    <a:lnB>
                      <a:noFill/>
                    </a:lnB>
                    <a:lnTlToBr>
                      <a:noFill/>
                    </a:lnTlToBr>
                    <a:lnBlToTr>
                      <a:noFill/>
                    </a:lnBlToTr>
                    <a:solidFill>
                      <a:srgbClr val="E7E7E7"/>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-0.03</a:t>
                      </a:r>
                    </a:p>
                  </a:txBody>
                  <a:tcPr marT="45715" marB="45715" horzOverflow="overflow">
                    <a:lnL>
                      <a:noFill/>
                    </a:lnL>
                    <a:lnR>
                      <a:noFill/>
                    </a:lnR>
                    <a:lnT>
                      <a:noFill/>
                    </a:lnT>
                    <a:lnB>
                      <a:noFill/>
                    </a:lnB>
                    <a:lnTlToBr>
                      <a:noFill/>
                    </a:lnTlToBr>
                    <a:lnBlToTr>
                      <a:noFill/>
                    </a:lnBlToTr>
                    <a:solidFill>
                      <a:srgbClr val="E7E7E7"/>
                    </a:solidFill>
                  </a:tcPr>
                </a:tc>
                <a:extLst>
                  <a:ext uri="{0D108BD9-81ED-4DB2-BD59-A6C34878D82A}">
                    <a16:rowId xmlns:a16="http://schemas.microsoft.com/office/drawing/2014/main" val="10003"/>
                  </a:ext>
                </a:extLst>
              </a:tr>
              <a:tr h="2880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Interest</a:t>
                      </a:r>
                    </a:p>
                  </a:txBody>
                  <a:tcPr marT="45715" marB="45715" horzOverflow="overflow">
                    <a:lnL>
                      <a:noFill/>
                    </a:lnL>
                    <a:lnR>
                      <a:noFill/>
                    </a:lnR>
                    <a:lnT>
                      <a:noFill/>
                    </a:lnT>
                    <a:lnB>
                      <a:noFill/>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0.92</a:t>
                      </a:r>
                    </a:p>
                  </a:txBody>
                  <a:tcPr marT="45715" marB="45715" horzOverflow="overflow">
                    <a:lnL>
                      <a:noFill/>
                    </a:lnL>
                    <a:lnR>
                      <a:noFill/>
                    </a:lnR>
                    <a:lnT>
                      <a:noFill/>
                    </a:lnT>
                    <a:lnB>
                      <a:noFill/>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0.04</a:t>
                      </a:r>
                    </a:p>
                  </a:txBody>
                  <a:tcPr marT="45715" marB="45715"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4"/>
                  </a:ext>
                </a:extLst>
              </a:tr>
              <a:tr h="2880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Talk 2</a:t>
                      </a:r>
                    </a:p>
                  </a:txBody>
                  <a:tcPr marT="45715" marB="45715" horzOverflow="overflow">
                    <a:lnL>
                      <a:noFill/>
                    </a:lnL>
                    <a:lnR>
                      <a:noFill/>
                    </a:lnR>
                    <a:lnT>
                      <a:noFill/>
                    </a:lnT>
                    <a:lnB>
                      <a:noFill/>
                    </a:lnB>
                    <a:lnTlToBr>
                      <a:noFill/>
                    </a:lnTlToBr>
                    <a:lnBlToTr>
                      <a:noFill/>
                    </a:lnBlToTr>
                    <a:solidFill>
                      <a:srgbClr val="E7E7E7"/>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0.00</a:t>
                      </a:r>
                    </a:p>
                  </a:txBody>
                  <a:tcPr marT="45715" marB="45715" horzOverflow="overflow">
                    <a:lnL>
                      <a:noFill/>
                    </a:lnL>
                    <a:lnR>
                      <a:noFill/>
                    </a:lnR>
                    <a:lnT>
                      <a:noFill/>
                    </a:lnT>
                    <a:lnB>
                      <a:noFill/>
                    </a:lnB>
                    <a:lnTlToBr>
                      <a:noFill/>
                    </a:lnTlToBr>
                    <a:lnBlToTr>
                      <a:noFill/>
                    </a:lnBlToTr>
                    <a:solidFill>
                      <a:srgbClr val="E7E7E7"/>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0.82</a:t>
                      </a:r>
                    </a:p>
                  </a:txBody>
                  <a:tcPr marT="45715" marB="45715" horzOverflow="overflow">
                    <a:lnL>
                      <a:noFill/>
                    </a:lnL>
                    <a:lnR>
                      <a:noFill/>
                    </a:lnR>
                    <a:lnT>
                      <a:noFill/>
                    </a:lnT>
                    <a:lnB>
                      <a:noFill/>
                    </a:lnB>
                    <a:lnTlToBr>
                      <a:noFill/>
                    </a:lnTlToBr>
                    <a:lnBlToTr>
                      <a:noFill/>
                    </a:lnBlToTr>
                    <a:solidFill>
                      <a:srgbClr val="E7E7E7"/>
                    </a:solidFill>
                  </a:tcPr>
                </a:tc>
                <a:extLst>
                  <a:ext uri="{0D108BD9-81ED-4DB2-BD59-A6C34878D82A}">
                    <a16:rowId xmlns:a16="http://schemas.microsoft.com/office/drawing/2014/main" val="10005"/>
                  </a:ext>
                </a:extLst>
              </a:tr>
              <a:tr h="2880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Selfish</a:t>
                      </a:r>
                    </a:p>
                  </a:txBody>
                  <a:tcPr marT="45715" marB="45715" horzOverflow="overflow">
                    <a:lnL>
                      <a:noFill/>
                    </a:lnL>
                    <a:lnR>
                      <a:noFill/>
                    </a:lnR>
                    <a:lnT>
                      <a:noFill/>
                    </a:lnT>
                    <a:lnB>
                      <a:noFill/>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-0.10</a:t>
                      </a:r>
                    </a:p>
                  </a:txBody>
                  <a:tcPr marT="45715" marB="45715" horzOverflow="overflow">
                    <a:lnL>
                      <a:noFill/>
                    </a:lnL>
                    <a:lnR>
                      <a:noFill/>
                    </a:lnR>
                    <a:lnT>
                      <a:noFill/>
                    </a:lnT>
                    <a:lnB>
                      <a:noFill/>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0.75</a:t>
                      </a:r>
                    </a:p>
                  </a:txBody>
                  <a:tcPr marT="45715" marB="45715"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6"/>
                  </a:ext>
                </a:extLst>
              </a:tr>
              <a:tr h="2880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Liar</a:t>
                      </a:r>
                    </a:p>
                  </a:txBody>
                  <a:tcPr marT="45715" marB="45715"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0.09</a:t>
                      </a:r>
                    </a:p>
                  </a:txBody>
                  <a:tcPr marT="45715" marB="45715"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Arial" charset="0"/>
                          <a:ea typeface="Osaka" charset="0"/>
                          <a:cs typeface="Osaka" charset="0"/>
                        </a:rPr>
                        <a:t>0.70</a:t>
                      </a:r>
                    </a:p>
                  </a:txBody>
                  <a:tcPr marT="45715" marB="45715" horzOverflow="overflow">
                    <a:lnL>
                      <a:noFill/>
                    </a:lnL>
                    <a:lnR>
                      <a:noFill/>
                    </a:lnR>
                    <a:lnT>
                      <a:noFill/>
                    </a:lnT>
                    <a:lnB w="25400" cap="flat" cmpd="sng" algn="ctr">
                      <a:solidFill>
                        <a:schemeClr val="tx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10842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solidFill>
                  <a:schemeClr val="tx1"/>
                </a:solidFill>
              </a:rPr>
              <a:t>Mathematical Representation of a factor plot</a:t>
            </a:r>
            <a:endParaRPr lang="en-IE" dirty="0">
              <a:solidFill>
                <a:schemeClr val="tx1"/>
              </a:solidFill>
            </a:endParaRPr>
          </a:p>
        </p:txBody>
      </p:sp>
      <p:sp>
        <p:nvSpPr>
          <p:cNvPr id="3" name="Content Placeholder 2"/>
          <p:cNvSpPr>
            <a:spLocks noGrp="1"/>
          </p:cNvSpPr>
          <p:nvPr>
            <p:ph sz="quarter" idx="1"/>
          </p:nvPr>
        </p:nvSpPr>
        <p:spPr/>
        <p:txBody>
          <a:bodyPr/>
          <a:lstStyle/>
          <a:p>
            <a:r>
              <a:rPr lang="en-US" dirty="0">
                <a:cs typeface="Arial" pitchFamily="34" charset="0"/>
              </a:rPr>
              <a:t>In our example there are two factors underlying the </a:t>
            </a:r>
            <a:r>
              <a:rPr lang="en-US" i="1" dirty="0">
                <a:cs typeface="Arial" pitchFamily="34" charset="0"/>
              </a:rPr>
              <a:t>popularity </a:t>
            </a:r>
            <a:r>
              <a:rPr lang="en-US" dirty="0">
                <a:cs typeface="Arial" pitchFamily="34" charset="0"/>
              </a:rPr>
              <a:t>construct: </a:t>
            </a:r>
            <a:r>
              <a:rPr lang="en-US" b="1" dirty="0">
                <a:cs typeface="Arial" pitchFamily="34" charset="0"/>
              </a:rPr>
              <a:t>general sociability </a:t>
            </a:r>
            <a:r>
              <a:rPr lang="en-US" dirty="0">
                <a:cs typeface="Arial" pitchFamily="34" charset="0"/>
              </a:rPr>
              <a:t>and </a:t>
            </a:r>
            <a:r>
              <a:rPr lang="en-US" b="1" dirty="0">
                <a:cs typeface="Arial" pitchFamily="34" charset="0"/>
              </a:rPr>
              <a:t>consideration</a:t>
            </a:r>
            <a:r>
              <a:rPr lang="en-US" dirty="0">
                <a:cs typeface="Arial" pitchFamily="34" charset="0"/>
              </a:rPr>
              <a:t>.</a:t>
            </a:r>
          </a:p>
          <a:p>
            <a:r>
              <a:rPr lang="en-US" dirty="0">
                <a:cs typeface="Arial" pitchFamily="34" charset="0"/>
              </a:rPr>
              <a:t>We can construct equations that describe each factor in terms of the variables that have been measured.</a:t>
            </a:r>
          </a:p>
          <a:p>
            <a:pPr marL="0" indent="0">
              <a:buNone/>
            </a:pPr>
            <a:r>
              <a:rPr lang="en-US" i="1" dirty="0">
                <a:cs typeface="Arial" pitchFamily="34" charset="0"/>
              </a:rPr>
              <a:t>Sociability</a:t>
            </a:r>
            <a:r>
              <a:rPr lang="en-US" i="1" baseline="-25000" dirty="0">
                <a:cs typeface="Arial" pitchFamily="34" charset="0"/>
              </a:rPr>
              <a:t>i</a:t>
            </a:r>
            <a:r>
              <a:rPr lang="en-US" i="1" dirty="0">
                <a:cs typeface="Arial" pitchFamily="34" charset="0"/>
              </a:rPr>
              <a:t> </a:t>
            </a:r>
            <a:r>
              <a:rPr lang="en-US" dirty="0">
                <a:cs typeface="Arial" pitchFamily="34" charset="0"/>
              </a:rPr>
              <a:t>= b</a:t>
            </a:r>
            <a:r>
              <a:rPr lang="en-US" baseline="-25000" dirty="0">
                <a:cs typeface="Arial" pitchFamily="34" charset="0"/>
              </a:rPr>
              <a:t>1</a:t>
            </a:r>
            <a:r>
              <a:rPr lang="en-US" dirty="0">
                <a:cs typeface="Arial" pitchFamily="34" charset="0"/>
              </a:rPr>
              <a:t>Talk 1</a:t>
            </a:r>
            <a:r>
              <a:rPr lang="en-US" baseline="-25000" dirty="0">
                <a:cs typeface="Arial" pitchFamily="34" charset="0"/>
              </a:rPr>
              <a:t>i</a:t>
            </a:r>
            <a:r>
              <a:rPr lang="en-US" dirty="0">
                <a:cs typeface="Arial" pitchFamily="34" charset="0"/>
              </a:rPr>
              <a:t> +b</a:t>
            </a:r>
            <a:r>
              <a:rPr lang="en-US" baseline="-25000" dirty="0">
                <a:cs typeface="Arial" pitchFamily="34" charset="0"/>
              </a:rPr>
              <a:t>2</a:t>
            </a:r>
            <a:r>
              <a:rPr lang="en-US" dirty="0">
                <a:cs typeface="Arial" pitchFamily="34" charset="0"/>
              </a:rPr>
              <a:t>Social Skills</a:t>
            </a:r>
            <a:r>
              <a:rPr lang="en-US" baseline="-25000" dirty="0">
                <a:cs typeface="Arial" pitchFamily="34" charset="0"/>
              </a:rPr>
              <a:t>i</a:t>
            </a:r>
            <a:r>
              <a:rPr lang="en-US" dirty="0">
                <a:cs typeface="Arial" pitchFamily="34" charset="0"/>
              </a:rPr>
              <a:t> + b</a:t>
            </a:r>
            <a:r>
              <a:rPr lang="en-US" baseline="-25000" dirty="0">
                <a:cs typeface="Arial" pitchFamily="34" charset="0"/>
              </a:rPr>
              <a:t>3</a:t>
            </a:r>
            <a:r>
              <a:rPr lang="en-US" dirty="0">
                <a:cs typeface="Arial" pitchFamily="34" charset="0"/>
              </a:rPr>
              <a:t>interest</a:t>
            </a:r>
            <a:r>
              <a:rPr lang="en-US" baseline="-25000" dirty="0">
                <a:cs typeface="Arial" pitchFamily="34" charset="0"/>
              </a:rPr>
              <a:t>i</a:t>
            </a:r>
            <a:r>
              <a:rPr lang="en-US" dirty="0">
                <a:cs typeface="Arial" pitchFamily="34" charset="0"/>
              </a:rPr>
              <a:t> + b</a:t>
            </a:r>
            <a:r>
              <a:rPr lang="en-US" baseline="-25000" dirty="0">
                <a:cs typeface="Arial" pitchFamily="34" charset="0"/>
              </a:rPr>
              <a:t>4</a:t>
            </a:r>
            <a:r>
              <a:rPr lang="en-US" dirty="0">
                <a:cs typeface="Arial" pitchFamily="34" charset="0"/>
              </a:rPr>
              <a:t>Talk 2 + b</a:t>
            </a:r>
            <a:r>
              <a:rPr lang="en-US" baseline="-25000" dirty="0">
                <a:cs typeface="Arial" pitchFamily="34" charset="0"/>
              </a:rPr>
              <a:t>5</a:t>
            </a:r>
            <a:r>
              <a:rPr lang="en-US" dirty="0">
                <a:cs typeface="Arial" pitchFamily="34" charset="0"/>
              </a:rPr>
              <a:t>Selfish</a:t>
            </a:r>
            <a:r>
              <a:rPr lang="en-US" baseline="-25000" dirty="0">
                <a:cs typeface="Arial" pitchFamily="34" charset="0"/>
              </a:rPr>
              <a:t>i</a:t>
            </a:r>
            <a:r>
              <a:rPr lang="en-US" dirty="0">
                <a:cs typeface="Arial" pitchFamily="34" charset="0"/>
              </a:rPr>
              <a:t> + b</a:t>
            </a:r>
            <a:r>
              <a:rPr lang="en-US" baseline="-25000" dirty="0">
                <a:cs typeface="Arial" pitchFamily="34" charset="0"/>
              </a:rPr>
              <a:t>6</a:t>
            </a:r>
            <a:r>
              <a:rPr lang="en-US" dirty="0">
                <a:cs typeface="Arial" pitchFamily="34" charset="0"/>
              </a:rPr>
              <a:t>Liar</a:t>
            </a:r>
            <a:r>
              <a:rPr lang="en-US" baseline="-25000" dirty="0">
                <a:cs typeface="Arial" pitchFamily="34" charset="0"/>
              </a:rPr>
              <a:t>i</a:t>
            </a:r>
            <a:r>
              <a:rPr lang="en-US" dirty="0">
                <a:cs typeface="Arial" pitchFamily="34" charset="0"/>
              </a:rPr>
              <a:t>  + ε</a:t>
            </a:r>
            <a:r>
              <a:rPr lang="en-US" baseline="-25000" dirty="0">
                <a:cs typeface="Arial" pitchFamily="34" charset="0"/>
              </a:rPr>
              <a:t>i</a:t>
            </a:r>
          </a:p>
          <a:p>
            <a:pPr marL="0" indent="0">
              <a:buNone/>
            </a:pPr>
            <a:r>
              <a:rPr lang="en-US" i="1" dirty="0">
                <a:cs typeface="Arial" pitchFamily="34" charset="0"/>
              </a:rPr>
              <a:t>Consideration</a:t>
            </a:r>
            <a:r>
              <a:rPr lang="en-US" i="1" baseline="-25000" dirty="0">
                <a:cs typeface="Arial" pitchFamily="34" charset="0"/>
              </a:rPr>
              <a:t>i</a:t>
            </a:r>
            <a:r>
              <a:rPr lang="en-US" i="1" dirty="0">
                <a:cs typeface="Arial" pitchFamily="34" charset="0"/>
              </a:rPr>
              <a:t> </a:t>
            </a:r>
            <a:r>
              <a:rPr lang="en-US" dirty="0">
                <a:cs typeface="Arial" pitchFamily="34" charset="0"/>
              </a:rPr>
              <a:t>= b</a:t>
            </a:r>
            <a:r>
              <a:rPr lang="en-US" baseline="-25000" dirty="0">
                <a:cs typeface="Arial" pitchFamily="34" charset="0"/>
              </a:rPr>
              <a:t>1</a:t>
            </a:r>
            <a:r>
              <a:rPr lang="en-US" dirty="0">
                <a:cs typeface="Arial" pitchFamily="34" charset="0"/>
              </a:rPr>
              <a:t>Talk 1</a:t>
            </a:r>
            <a:r>
              <a:rPr lang="en-US" baseline="-25000" dirty="0">
                <a:cs typeface="Arial" pitchFamily="34" charset="0"/>
              </a:rPr>
              <a:t>i</a:t>
            </a:r>
            <a:r>
              <a:rPr lang="en-US" dirty="0">
                <a:cs typeface="Arial" pitchFamily="34" charset="0"/>
              </a:rPr>
              <a:t> +b</a:t>
            </a:r>
            <a:r>
              <a:rPr lang="en-US" baseline="-25000" dirty="0">
                <a:cs typeface="Arial" pitchFamily="34" charset="0"/>
              </a:rPr>
              <a:t>2</a:t>
            </a:r>
            <a:r>
              <a:rPr lang="en-US" dirty="0">
                <a:cs typeface="Arial" pitchFamily="34" charset="0"/>
              </a:rPr>
              <a:t>Social Skills</a:t>
            </a:r>
            <a:r>
              <a:rPr lang="en-US" baseline="-25000" dirty="0">
                <a:cs typeface="Arial" pitchFamily="34" charset="0"/>
              </a:rPr>
              <a:t>i</a:t>
            </a:r>
            <a:r>
              <a:rPr lang="en-US" dirty="0">
                <a:cs typeface="Arial" pitchFamily="34" charset="0"/>
              </a:rPr>
              <a:t> + b</a:t>
            </a:r>
            <a:r>
              <a:rPr lang="en-US" baseline="-25000" dirty="0">
                <a:cs typeface="Arial" pitchFamily="34" charset="0"/>
              </a:rPr>
              <a:t>3</a:t>
            </a:r>
            <a:r>
              <a:rPr lang="en-US" dirty="0">
                <a:cs typeface="Arial" pitchFamily="34" charset="0"/>
              </a:rPr>
              <a:t>interest</a:t>
            </a:r>
            <a:r>
              <a:rPr lang="en-US" baseline="-25000" dirty="0">
                <a:cs typeface="Arial" pitchFamily="34" charset="0"/>
              </a:rPr>
              <a:t>i</a:t>
            </a:r>
            <a:r>
              <a:rPr lang="en-US" dirty="0">
                <a:cs typeface="Arial" pitchFamily="34" charset="0"/>
              </a:rPr>
              <a:t> + b</a:t>
            </a:r>
            <a:r>
              <a:rPr lang="en-US" baseline="-25000" dirty="0">
                <a:cs typeface="Arial" pitchFamily="34" charset="0"/>
              </a:rPr>
              <a:t>4</a:t>
            </a:r>
            <a:r>
              <a:rPr lang="en-US" dirty="0">
                <a:cs typeface="Arial" pitchFamily="34" charset="0"/>
              </a:rPr>
              <a:t>Talk 2 + b</a:t>
            </a:r>
            <a:r>
              <a:rPr lang="en-US" baseline="-25000" dirty="0">
                <a:cs typeface="Arial" pitchFamily="34" charset="0"/>
              </a:rPr>
              <a:t>5</a:t>
            </a:r>
            <a:r>
              <a:rPr lang="en-US" dirty="0">
                <a:cs typeface="Arial" pitchFamily="34" charset="0"/>
              </a:rPr>
              <a:t>Selfish</a:t>
            </a:r>
            <a:r>
              <a:rPr lang="en-US" baseline="-25000" dirty="0">
                <a:cs typeface="Arial" pitchFamily="34" charset="0"/>
              </a:rPr>
              <a:t>i</a:t>
            </a:r>
            <a:r>
              <a:rPr lang="en-US" dirty="0">
                <a:cs typeface="Arial" pitchFamily="34" charset="0"/>
              </a:rPr>
              <a:t> + b</a:t>
            </a:r>
            <a:r>
              <a:rPr lang="en-US" baseline="-25000" dirty="0">
                <a:cs typeface="Arial" pitchFamily="34" charset="0"/>
              </a:rPr>
              <a:t>6</a:t>
            </a:r>
            <a:r>
              <a:rPr lang="en-US" dirty="0">
                <a:cs typeface="Arial" pitchFamily="34" charset="0"/>
              </a:rPr>
              <a:t>Liar</a:t>
            </a:r>
            <a:r>
              <a:rPr lang="en-US" baseline="-25000" dirty="0">
                <a:cs typeface="Arial" pitchFamily="34" charset="0"/>
              </a:rPr>
              <a:t>i</a:t>
            </a:r>
            <a:r>
              <a:rPr lang="en-US" dirty="0">
                <a:cs typeface="Arial" pitchFamily="34" charset="0"/>
              </a:rPr>
              <a:t>  + ε</a:t>
            </a:r>
            <a:r>
              <a:rPr lang="en-US" baseline="-25000" dirty="0">
                <a:cs typeface="Arial" pitchFamily="34" charset="0"/>
              </a:rPr>
              <a:t>i</a:t>
            </a:r>
          </a:p>
          <a:p>
            <a:endParaRPr lang="en-US" baseline="-25000" dirty="0">
              <a:cs typeface="Arial" pitchFamily="34" charset="0"/>
            </a:endParaRPr>
          </a:p>
          <a:p>
            <a:endParaRPr lang="en-US" dirty="0">
              <a:cs typeface="Arial" pitchFamily="34" charset="0"/>
            </a:endParaRPr>
          </a:p>
          <a:p>
            <a:endParaRPr lang="en-IE" dirty="0"/>
          </a:p>
        </p:txBody>
      </p:sp>
    </p:spTree>
    <p:extLst>
      <p:ext uri="{BB962C8B-B14F-4D97-AF65-F5344CB8AC3E}">
        <p14:creationId xmlns:p14="http://schemas.microsoft.com/office/powerpoint/2010/main" val="1575230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solidFill>
                  <a:schemeClr val="tx1"/>
                </a:solidFill>
              </a:rPr>
              <a:t>Mathematical Representation of a factor plot</a:t>
            </a:r>
            <a:endParaRPr lang="en-IE" dirty="0"/>
          </a:p>
        </p:txBody>
      </p:sp>
      <p:sp>
        <p:nvSpPr>
          <p:cNvPr id="3" name="Content Placeholder 2"/>
          <p:cNvSpPr>
            <a:spLocks noGrp="1"/>
          </p:cNvSpPr>
          <p:nvPr>
            <p:ph sz="quarter" idx="1"/>
          </p:nvPr>
        </p:nvSpPr>
        <p:spPr>
          <a:xfrm>
            <a:off x="457200" y="1180783"/>
            <a:ext cx="8229600" cy="4937760"/>
          </a:xfrm>
        </p:spPr>
        <p:txBody>
          <a:bodyPr/>
          <a:lstStyle/>
          <a:p>
            <a:r>
              <a:rPr lang="en-US" sz="2800" dirty="0">
                <a:cs typeface="Arial" pitchFamily="34" charset="0"/>
              </a:rPr>
              <a:t>The values of the </a:t>
            </a:r>
            <a:r>
              <a:rPr lang="ja-JP" altLang="en-US" sz="2800" dirty="0">
                <a:cs typeface="Arial" pitchFamily="34" charset="0"/>
              </a:rPr>
              <a:t>“</a:t>
            </a:r>
            <a:r>
              <a:rPr lang="en-US" altLang="ja-JP" sz="2800" i="1" dirty="0">
                <a:cs typeface="Arial" pitchFamily="34" charset="0"/>
              </a:rPr>
              <a:t>b</a:t>
            </a:r>
            <a:r>
              <a:rPr lang="ja-JP" altLang="en-US" sz="2800" i="1" dirty="0">
                <a:cs typeface="Arial" pitchFamily="34" charset="0"/>
              </a:rPr>
              <a:t>’</a:t>
            </a:r>
            <a:r>
              <a:rPr lang="en-US" altLang="ja-JP" sz="2800" i="1" dirty="0">
                <a:cs typeface="Arial" pitchFamily="34" charset="0"/>
              </a:rPr>
              <a:t>s</a:t>
            </a:r>
            <a:r>
              <a:rPr lang="ja-JP" altLang="en-US" sz="2800" i="1" dirty="0">
                <a:cs typeface="Arial" pitchFamily="34" charset="0"/>
              </a:rPr>
              <a:t>”</a:t>
            </a:r>
            <a:r>
              <a:rPr lang="en-US" altLang="ja-JP" sz="2800" dirty="0">
                <a:cs typeface="Arial" pitchFamily="34" charset="0"/>
              </a:rPr>
              <a:t> in the two equations differ, depending on the relative importance of each variable to a particular factor.   </a:t>
            </a:r>
            <a:endParaRPr lang="en-US" sz="2800" dirty="0">
              <a:cs typeface="Arial" pitchFamily="34" charset="0"/>
            </a:endParaRPr>
          </a:p>
          <a:p>
            <a:endParaRPr lang="en-IE" dirty="0"/>
          </a:p>
        </p:txBody>
      </p:sp>
      <p:sp>
        <p:nvSpPr>
          <p:cNvPr id="4" name="TextBox 3"/>
          <p:cNvSpPr txBox="1">
            <a:spLocks noChangeArrowheads="1"/>
          </p:cNvSpPr>
          <p:nvPr/>
        </p:nvSpPr>
        <p:spPr bwMode="auto">
          <a:xfrm>
            <a:off x="381000" y="2819400"/>
            <a:ext cx="8382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Osaka" charset="-128"/>
              </a:defRPr>
            </a:lvl1pPr>
            <a:lvl2pPr marL="742950" indent="-285750" eaLnBrk="0" hangingPunct="0">
              <a:defRPr sz="2400">
                <a:solidFill>
                  <a:schemeClr val="tx1"/>
                </a:solidFill>
                <a:latin typeface="Times New Roman" pitchFamily="18" charset="0"/>
                <a:ea typeface="Osaka" charset="-128"/>
              </a:defRPr>
            </a:lvl2pPr>
            <a:lvl3pPr marL="1143000" indent="-228600" eaLnBrk="0" hangingPunct="0">
              <a:defRPr sz="2400">
                <a:solidFill>
                  <a:schemeClr val="tx1"/>
                </a:solidFill>
                <a:latin typeface="Times New Roman" pitchFamily="18" charset="0"/>
                <a:ea typeface="Osaka" charset="-128"/>
              </a:defRPr>
            </a:lvl3pPr>
            <a:lvl4pPr marL="1600200" indent="-228600" eaLnBrk="0" hangingPunct="0">
              <a:defRPr sz="2400">
                <a:solidFill>
                  <a:schemeClr val="tx1"/>
                </a:solidFill>
                <a:latin typeface="Times New Roman" pitchFamily="18" charset="0"/>
                <a:ea typeface="Osaka" charset="-128"/>
              </a:defRPr>
            </a:lvl4pPr>
            <a:lvl5pPr marL="2057400" indent="-228600" eaLnBrk="0" hangingPunct="0">
              <a:defRPr sz="2400">
                <a:solidFill>
                  <a:schemeClr val="tx1"/>
                </a:solidFill>
                <a:latin typeface="Times New Roman" pitchFamily="18" charset="0"/>
                <a:ea typeface="Osaka" charset="-128"/>
              </a:defRPr>
            </a:lvl5pPr>
            <a:lvl6pPr marL="2514600" indent="-228600" eaLnBrk="0" fontAlgn="base" hangingPunct="0">
              <a:spcBef>
                <a:spcPct val="0"/>
              </a:spcBef>
              <a:spcAft>
                <a:spcPct val="0"/>
              </a:spcAft>
              <a:defRPr sz="2400">
                <a:solidFill>
                  <a:schemeClr val="tx1"/>
                </a:solidFill>
                <a:latin typeface="Times New Roman" pitchFamily="18" charset="0"/>
                <a:ea typeface="Osaka" charset="-128"/>
              </a:defRPr>
            </a:lvl6pPr>
            <a:lvl7pPr marL="2971800" indent="-228600" eaLnBrk="0" fontAlgn="base" hangingPunct="0">
              <a:spcBef>
                <a:spcPct val="0"/>
              </a:spcBef>
              <a:spcAft>
                <a:spcPct val="0"/>
              </a:spcAft>
              <a:defRPr sz="2400">
                <a:solidFill>
                  <a:schemeClr val="tx1"/>
                </a:solidFill>
                <a:latin typeface="Times New Roman" pitchFamily="18" charset="0"/>
                <a:ea typeface="Osaka" charset="-128"/>
              </a:defRPr>
            </a:lvl7pPr>
            <a:lvl8pPr marL="3429000" indent="-228600" eaLnBrk="0" fontAlgn="base" hangingPunct="0">
              <a:spcBef>
                <a:spcPct val="0"/>
              </a:spcBef>
              <a:spcAft>
                <a:spcPct val="0"/>
              </a:spcAft>
              <a:defRPr sz="2400">
                <a:solidFill>
                  <a:schemeClr val="tx1"/>
                </a:solidFill>
                <a:latin typeface="Times New Roman" pitchFamily="18" charset="0"/>
                <a:ea typeface="Osaka" charset="-128"/>
              </a:defRPr>
            </a:lvl8pPr>
            <a:lvl9pPr marL="3886200" indent="-228600" eaLnBrk="0" fontAlgn="base" hangingPunct="0">
              <a:spcBef>
                <a:spcPct val="0"/>
              </a:spcBef>
              <a:spcAft>
                <a:spcPct val="0"/>
              </a:spcAft>
              <a:defRPr sz="2400">
                <a:solidFill>
                  <a:schemeClr val="tx1"/>
                </a:solidFill>
                <a:latin typeface="Times New Roman" pitchFamily="18" charset="0"/>
                <a:ea typeface="Osaka" charset="-128"/>
              </a:defRPr>
            </a:lvl9pPr>
          </a:lstStyle>
          <a:p>
            <a:pPr eaLnBrk="1" hangingPunct="1"/>
            <a:r>
              <a:rPr lang="en-US" i="1" dirty="0">
                <a:latin typeface="Arial" pitchFamily="34" charset="0"/>
                <a:cs typeface="Arial" pitchFamily="34" charset="0"/>
              </a:rPr>
              <a:t>Sociability</a:t>
            </a:r>
            <a:r>
              <a:rPr lang="en-US" i="1" baseline="-25000" dirty="0">
                <a:latin typeface="Arial" pitchFamily="34" charset="0"/>
                <a:cs typeface="Arial" pitchFamily="34" charset="0"/>
              </a:rPr>
              <a:t>i</a:t>
            </a:r>
            <a:r>
              <a:rPr lang="en-US" i="1" dirty="0">
                <a:latin typeface="Arial" pitchFamily="34" charset="0"/>
                <a:cs typeface="Arial" pitchFamily="34" charset="0"/>
              </a:rPr>
              <a:t> </a:t>
            </a:r>
            <a:r>
              <a:rPr lang="en-US" dirty="0">
                <a:solidFill>
                  <a:srgbClr val="FF0000"/>
                </a:solidFill>
                <a:latin typeface="Arial" pitchFamily="34" charset="0"/>
                <a:cs typeface="Arial" pitchFamily="34" charset="0"/>
              </a:rPr>
              <a:t>= 0.87</a:t>
            </a:r>
            <a:r>
              <a:rPr lang="en-US" dirty="0">
                <a:latin typeface="Arial" pitchFamily="34" charset="0"/>
                <a:cs typeface="Arial" pitchFamily="34" charset="0"/>
              </a:rPr>
              <a:t>Talk 1</a:t>
            </a:r>
            <a:r>
              <a:rPr lang="en-US" baseline="-25000" dirty="0">
                <a:latin typeface="Arial" pitchFamily="34" charset="0"/>
                <a:cs typeface="Arial" pitchFamily="34" charset="0"/>
              </a:rPr>
              <a:t>i</a:t>
            </a:r>
            <a:r>
              <a:rPr lang="en-US" dirty="0">
                <a:latin typeface="Arial" pitchFamily="34" charset="0"/>
                <a:cs typeface="Arial" pitchFamily="34" charset="0"/>
              </a:rPr>
              <a:t> +</a:t>
            </a:r>
            <a:r>
              <a:rPr lang="en-US" dirty="0">
                <a:solidFill>
                  <a:srgbClr val="FF0000"/>
                </a:solidFill>
                <a:latin typeface="Arial" pitchFamily="34" charset="0"/>
                <a:cs typeface="Arial" pitchFamily="34" charset="0"/>
              </a:rPr>
              <a:t>0.96</a:t>
            </a:r>
            <a:r>
              <a:rPr lang="en-US" dirty="0">
                <a:latin typeface="Arial" pitchFamily="34" charset="0"/>
                <a:cs typeface="Arial" pitchFamily="34" charset="0"/>
              </a:rPr>
              <a:t>Social Skills</a:t>
            </a:r>
            <a:r>
              <a:rPr lang="en-US" baseline="-25000" dirty="0">
                <a:latin typeface="Arial" pitchFamily="34" charset="0"/>
                <a:cs typeface="Arial" pitchFamily="34" charset="0"/>
              </a:rPr>
              <a:t>i</a:t>
            </a:r>
            <a:r>
              <a:rPr lang="en-US" dirty="0">
                <a:latin typeface="Arial" pitchFamily="34" charset="0"/>
                <a:cs typeface="Arial" pitchFamily="34" charset="0"/>
              </a:rPr>
              <a:t> + </a:t>
            </a:r>
            <a:r>
              <a:rPr lang="en-US" dirty="0">
                <a:solidFill>
                  <a:srgbClr val="FF0000"/>
                </a:solidFill>
                <a:latin typeface="Arial" pitchFamily="34" charset="0"/>
                <a:cs typeface="Arial" pitchFamily="34" charset="0"/>
              </a:rPr>
              <a:t>0.92</a:t>
            </a:r>
            <a:r>
              <a:rPr lang="en-US" dirty="0">
                <a:latin typeface="Arial" pitchFamily="34" charset="0"/>
                <a:cs typeface="Arial" pitchFamily="34" charset="0"/>
              </a:rPr>
              <a:t>Interest</a:t>
            </a:r>
            <a:r>
              <a:rPr lang="en-US" baseline="-25000" dirty="0">
                <a:latin typeface="Arial" pitchFamily="34" charset="0"/>
                <a:cs typeface="Arial" pitchFamily="34" charset="0"/>
              </a:rPr>
              <a:t>i</a:t>
            </a:r>
            <a:r>
              <a:rPr lang="en-US" dirty="0">
                <a:latin typeface="Arial" pitchFamily="34" charset="0"/>
                <a:cs typeface="Arial" pitchFamily="34" charset="0"/>
              </a:rPr>
              <a:t> + </a:t>
            </a:r>
            <a:r>
              <a:rPr lang="en-US" dirty="0">
                <a:solidFill>
                  <a:srgbClr val="3366FF"/>
                </a:solidFill>
                <a:latin typeface="Arial" pitchFamily="34" charset="0"/>
                <a:cs typeface="Arial" pitchFamily="34" charset="0"/>
              </a:rPr>
              <a:t>0.00</a:t>
            </a:r>
            <a:r>
              <a:rPr lang="en-US" dirty="0">
                <a:latin typeface="Arial" pitchFamily="34" charset="0"/>
                <a:cs typeface="Arial" pitchFamily="34" charset="0"/>
              </a:rPr>
              <a:t>Talk 2 - </a:t>
            </a:r>
            <a:r>
              <a:rPr lang="en-US" dirty="0">
                <a:solidFill>
                  <a:srgbClr val="3366FF"/>
                </a:solidFill>
                <a:latin typeface="Arial" pitchFamily="34" charset="0"/>
                <a:cs typeface="Arial" pitchFamily="34" charset="0"/>
              </a:rPr>
              <a:t>0.10</a:t>
            </a:r>
            <a:r>
              <a:rPr lang="en-US" dirty="0">
                <a:latin typeface="Arial" pitchFamily="34" charset="0"/>
                <a:cs typeface="Arial" pitchFamily="34" charset="0"/>
              </a:rPr>
              <a:t>Selfish</a:t>
            </a:r>
            <a:r>
              <a:rPr lang="en-US" baseline="-25000" dirty="0">
                <a:latin typeface="Arial" pitchFamily="34" charset="0"/>
                <a:cs typeface="Arial" pitchFamily="34" charset="0"/>
              </a:rPr>
              <a:t>i</a:t>
            </a:r>
            <a:r>
              <a:rPr lang="en-US" dirty="0">
                <a:latin typeface="Arial" pitchFamily="34" charset="0"/>
                <a:cs typeface="Arial" pitchFamily="34" charset="0"/>
              </a:rPr>
              <a:t> + </a:t>
            </a:r>
            <a:r>
              <a:rPr lang="en-US" dirty="0">
                <a:solidFill>
                  <a:srgbClr val="3366FF"/>
                </a:solidFill>
                <a:latin typeface="Arial" pitchFamily="34" charset="0"/>
                <a:cs typeface="Arial" pitchFamily="34" charset="0"/>
              </a:rPr>
              <a:t>0.09</a:t>
            </a:r>
            <a:r>
              <a:rPr lang="en-US" dirty="0">
                <a:latin typeface="Arial" pitchFamily="34" charset="0"/>
                <a:cs typeface="Arial" pitchFamily="34" charset="0"/>
              </a:rPr>
              <a:t>Liar</a:t>
            </a:r>
            <a:r>
              <a:rPr lang="en-US" baseline="-25000" dirty="0">
                <a:latin typeface="Arial" pitchFamily="34" charset="0"/>
                <a:cs typeface="Arial" pitchFamily="34" charset="0"/>
              </a:rPr>
              <a:t>i</a:t>
            </a:r>
            <a:r>
              <a:rPr lang="en-US" dirty="0">
                <a:latin typeface="Arial" pitchFamily="34" charset="0"/>
                <a:cs typeface="Arial" pitchFamily="34" charset="0"/>
              </a:rPr>
              <a:t>  + ε</a:t>
            </a:r>
            <a:r>
              <a:rPr lang="en-US" baseline="-25000" dirty="0">
                <a:latin typeface="Arial" pitchFamily="34" charset="0"/>
                <a:cs typeface="Arial" pitchFamily="34" charset="0"/>
              </a:rPr>
              <a:t>i</a:t>
            </a:r>
          </a:p>
        </p:txBody>
      </p:sp>
      <p:sp>
        <p:nvSpPr>
          <p:cNvPr id="5" name="TextBox 5"/>
          <p:cNvSpPr txBox="1">
            <a:spLocks noChangeArrowheads="1"/>
          </p:cNvSpPr>
          <p:nvPr/>
        </p:nvSpPr>
        <p:spPr bwMode="auto">
          <a:xfrm>
            <a:off x="381000" y="3810000"/>
            <a:ext cx="8305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Osaka" charset="-128"/>
              </a:defRPr>
            </a:lvl1pPr>
            <a:lvl2pPr marL="742950" indent="-285750" eaLnBrk="0" hangingPunct="0">
              <a:defRPr sz="2400">
                <a:solidFill>
                  <a:schemeClr val="tx1"/>
                </a:solidFill>
                <a:latin typeface="Times New Roman" pitchFamily="18" charset="0"/>
                <a:ea typeface="Osaka" charset="-128"/>
              </a:defRPr>
            </a:lvl2pPr>
            <a:lvl3pPr marL="1143000" indent="-228600" eaLnBrk="0" hangingPunct="0">
              <a:defRPr sz="2400">
                <a:solidFill>
                  <a:schemeClr val="tx1"/>
                </a:solidFill>
                <a:latin typeface="Times New Roman" pitchFamily="18" charset="0"/>
                <a:ea typeface="Osaka" charset="-128"/>
              </a:defRPr>
            </a:lvl3pPr>
            <a:lvl4pPr marL="1600200" indent="-228600" eaLnBrk="0" hangingPunct="0">
              <a:defRPr sz="2400">
                <a:solidFill>
                  <a:schemeClr val="tx1"/>
                </a:solidFill>
                <a:latin typeface="Times New Roman" pitchFamily="18" charset="0"/>
                <a:ea typeface="Osaka" charset="-128"/>
              </a:defRPr>
            </a:lvl4pPr>
            <a:lvl5pPr marL="2057400" indent="-228600" eaLnBrk="0" hangingPunct="0">
              <a:defRPr sz="2400">
                <a:solidFill>
                  <a:schemeClr val="tx1"/>
                </a:solidFill>
                <a:latin typeface="Times New Roman" pitchFamily="18" charset="0"/>
                <a:ea typeface="Osaka" charset="-128"/>
              </a:defRPr>
            </a:lvl5pPr>
            <a:lvl6pPr marL="2514600" indent="-228600" eaLnBrk="0" fontAlgn="base" hangingPunct="0">
              <a:spcBef>
                <a:spcPct val="0"/>
              </a:spcBef>
              <a:spcAft>
                <a:spcPct val="0"/>
              </a:spcAft>
              <a:defRPr sz="2400">
                <a:solidFill>
                  <a:schemeClr val="tx1"/>
                </a:solidFill>
                <a:latin typeface="Times New Roman" pitchFamily="18" charset="0"/>
                <a:ea typeface="Osaka" charset="-128"/>
              </a:defRPr>
            </a:lvl6pPr>
            <a:lvl7pPr marL="2971800" indent="-228600" eaLnBrk="0" fontAlgn="base" hangingPunct="0">
              <a:spcBef>
                <a:spcPct val="0"/>
              </a:spcBef>
              <a:spcAft>
                <a:spcPct val="0"/>
              </a:spcAft>
              <a:defRPr sz="2400">
                <a:solidFill>
                  <a:schemeClr val="tx1"/>
                </a:solidFill>
                <a:latin typeface="Times New Roman" pitchFamily="18" charset="0"/>
                <a:ea typeface="Osaka" charset="-128"/>
              </a:defRPr>
            </a:lvl7pPr>
            <a:lvl8pPr marL="3429000" indent="-228600" eaLnBrk="0" fontAlgn="base" hangingPunct="0">
              <a:spcBef>
                <a:spcPct val="0"/>
              </a:spcBef>
              <a:spcAft>
                <a:spcPct val="0"/>
              </a:spcAft>
              <a:defRPr sz="2400">
                <a:solidFill>
                  <a:schemeClr val="tx1"/>
                </a:solidFill>
                <a:latin typeface="Times New Roman" pitchFamily="18" charset="0"/>
                <a:ea typeface="Osaka" charset="-128"/>
              </a:defRPr>
            </a:lvl8pPr>
            <a:lvl9pPr marL="3886200" indent="-228600" eaLnBrk="0" fontAlgn="base" hangingPunct="0">
              <a:spcBef>
                <a:spcPct val="0"/>
              </a:spcBef>
              <a:spcAft>
                <a:spcPct val="0"/>
              </a:spcAft>
              <a:defRPr sz="2400">
                <a:solidFill>
                  <a:schemeClr val="tx1"/>
                </a:solidFill>
                <a:latin typeface="Times New Roman" pitchFamily="18" charset="0"/>
                <a:ea typeface="Osaka" charset="-128"/>
              </a:defRPr>
            </a:lvl9pPr>
          </a:lstStyle>
          <a:p>
            <a:pPr eaLnBrk="1" hangingPunct="1"/>
            <a:r>
              <a:rPr lang="en-US" i="1" dirty="0">
                <a:latin typeface="Arial" pitchFamily="34" charset="0"/>
                <a:cs typeface="Arial" pitchFamily="34" charset="0"/>
              </a:rPr>
              <a:t>Consideration</a:t>
            </a:r>
            <a:r>
              <a:rPr lang="en-US" i="1" baseline="-25000" dirty="0">
                <a:latin typeface="Arial" pitchFamily="34" charset="0"/>
                <a:cs typeface="Arial" pitchFamily="34" charset="0"/>
              </a:rPr>
              <a:t>i</a:t>
            </a:r>
            <a:r>
              <a:rPr lang="en-US" i="1" dirty="0">
                <a:latin typeface="Arial" pitchFamily="34" charset="0"/>
                <a:cs typeface="Arial" pitchFamily="34" charset="0"/>
              </a:rPr>
              <a:t> </a:t>
            </a:r>
            <a:r>
              <a:rPr lang="en-US" dirty="0">
                <a:latin typeface="Arial" pitchFamily="34" charset="0"/>
                <a:cs typeface="Arial" pitchFamily="34" charset="0"/>
              </a:rPr>
              <a:t>= </a:t>
            </a:r>
            <a:r>
              <a:rPr lang="en-US" dirty="0">
                <a:solidFill>
                  <a:srgbClr val="3366FF"/>
                </a:solidFill>
                <a:latin typeface="Arial" pitchFamily="34" charset="0"/>
                <a:cs typeface="Arial" pitchFamily="34" charset="0"/>
              </a:rPr>
              <a:t>0.01</a:t>
            </a:r>
            <a:r>
              <a:rPr lang="en-US" dirty="0">
                <a:latin typeface="Arial" pitchFamily="34" charset="0"/>
                <a:cs typeface="Arial" pitchFamily="34" charset="0"/>
              </a:rPr>
              <a:t>Talk 1</a:t>
            </a:r>
            <a:r>
              <a:rPr lang="en-US" baseline="-25000" dirty="0">
                <a:latin typeface="Arial" pitchFamily="34" charset="0"/>
                <a:cs typeface="Arial" pitchFamily="34" charset="0"/>
              </a:rPr>
              <a:t>i</a:t>
            </a:r>
            <a:r>
              <a:rPr lang="en-US" dirty="0">
                <a:latin typeface="Arial" pitchFamily="34" charset="0"/>
                <a:cs typeface="Arial" pitchFamily="34" charset="0"/>
              </a:rPr>
              <a:t> - </a:t>
            </a:r>
            <a:r>
              <a:rPr lang="en-US" dirty="0">
                <a:solidFill>
                  <a:srgbClr val="3366FF"/>
                </a:solidFill>
                <a:latin typeface="Arial" pitchFamily="34" charset="0"/>
                <a:cs typeface="Arial" pitchFamily="34" charset="0"/>
              </a:rPr>
              <a:t>0.03</a:t>
            </a:r>
            <a:r>
              <a:rPr lang="en-US" dirty="0">
                <a:latin typeface="Arial" pitchFamily="34" charset="0"/>
                <a:cs typeface="Arial" pitchFamily="34" charset="0"/>
              </a:rPr>
              <a:t>Social Skills</a:t>
            </a:r>
            <a:r>
              <a:rPr lang="en-US" baseline="-25000" dirty="0">
                <a:latin typeface="Arial" pitchFamily="34" charset="0"/>
                <a:cs typeface="Arial" pitchFamily="34" charset="0"/>
              </a:rPr>
              <a:t>i</a:t>
            </a:r>
            <a:r>
              <a:rPr lang="en-US" dirty="0">
                <a:latin typeface="Arial" pitchFamily="34" charset="0"/>
                <a:cs typeface="Arial" pitchFamily="34" charset="0"/>
              </a:rPr>
              <a:t> + </a:t>
            </a:r>
            <a:r>
              <a:rPr lang="en-US" dirty="0">
                <a:solidFill>
                  <a:srgbClr val="3366FF"/>
                </a:solidFill>
                <a:latin typeface="Arial" pitchFamily="34" charset="0"/>
                <a:cs typeface="Arial" pitchFamily="34" charset="0"/>
              </a:rPr>
              <a:t>0.04</a:t>
            </a:r>
            <a:r>
              <a:rPr lang="en-US" dirty="0">
                <a:latin typeface="Arial" pitchFamily="34" charset="0"/>
                <a:cs typeface="Arial" pitchFamily="34" charset="0"/>
              </a:rPr>
              <a:t>interest</a:t>
            </a:r>
            <a:r>
              <a:rPr lang="en-US" baseline="-25000" dirty="0">
                <a:latin typeface="Arial" pitchFamily="34" charset="0"/>
                <a:cs typeface="Arial" pitchFamily="34" charset="0"/>
              </a:rPr>
              <a:t>i</a:t>
            </a:r>
            <a:r>
              <a:rPr lang="en-US" dirty="0">
                <a:latin typeface="Arial" pitchFamily="34" charset="0"/>
                <a:cs typeface="Arial" pitchFamily="34" charset="0"/>
              </a:rPr>
              <a:t> + </a:t>
            </a:r>
            <a:r>
              <a:rPr lang="en-US" dirty="0">
                <a:solidFill>
                  <a:srgbClr val="FF0000"/>
                </a:solidFill>
                <a:latin typeface="Arial" pitchFamily="34" charset="0"/>
                <a:cs typeface="Arial" pitchFamily="34" charset="0"/>
              </a:rPr>
              <a:t>0.82</a:t>
            </a:r>
            <a:r>
              <a:rPr lang="en-US" dirty="0">
                <a:latin typeface="Arial" pitchFamily="34" charset="0"/>
                <a:cs typeface="Arial" pitchFamily="34" charset="0"/>
              </a:rPr>
              <a:t>Talk 2 + </a:t>
            </a:r>
            <a:r>
              <a:rPr lang="en-US" dirty="0">
                <a:solidFill>
                  <a:srgbClr val="FF0000"/>
                </a:solidFill>
                <a:latin typeface="Arial" pitchFamily="34" charset="0"/>
                <a:cs typeface="Arial" pitchFamily="34" charset="0"/>
              </a:rPr>
              <a:t>0.75</a:t>
            </a:r>
            <a:r>
              <a:rPr lang="en-US" dirty="0">
                <a:latin typeface="Arial" pitchFamily="34" charset="0"/>
                <a:cs typeface="Arial" pitchFamily="34" charset="0"/>
              </a:rPr>
              <a:t>Selfish</a:t>
            </a:r>
            <a:r>
              <a:rPr lang="en-US" baseline="-25000" dirty="0">
                <a:latin typeface="Arial" pitchFamily="34" charset="0"/>
                <a:cs typeface="Arial" pitchFamily="34" charset="0"/>
              </a:rPr>
              <a:t>i</a:t>
            </a:r>
            <a:r>
              <a:rPr lang="en-US" dirty="0">
                <a:latin typeface="Arial" pitchFamily="34" charset="0"/>
                <a:cs typeface="Arial" pitchFamily="34" charset="0"/>
              </a:rPr>
              <a:t> + </a:t>
            </a:r>
            <a:r>
              <a:rPr lang="en-US" dirty="0">
                <a:solidFill>
                  <a:srgbClr val="FF0000"/>
                </a:solidFill>
                <a:latin typeface="Arial" pitchFamily="34" charset="0"/>
                <a:cs typeface="Arial" pitchFamily="34" charset="0"/>
              </a:rPr>
              <a:t>0.70</a:t>
            </a:r>
            <a:r>
              <a:rPr lang="en-US" dirty="0">
                <a:latin typeface="Arial" pitchFamily="34" charset="0"/>
                <a:cs typeface="Arial" pitchFamily="34" charset="0"/>
              </a:rPr>
              <a:t>Liar</a:t>
            </a:r>
            <a:r>
              <a:rPr lang="en-US" baseline="-25000" dirty="0">
                <a:latin typeface="Arial" pitchFamily="34" charset="0"/>
                <a:cs typeface="Arial" pitchFamily="34" charset="0"/>
              </a:rPr>
              <a:t>i</a:t>
            </a:r>
            <a:r>
              <a:rPr lang="en-US" dirty="0">
                <a:latin typeface="Arial" pitchFamily="34" charset="0"/>
                <a:cs typeface="Arial" pitchFamily="34" charset="0"/>
              </a:rPr>
              <a:t>  + ε</a:t>
            </a:r>
            <a:r>
              <a:rPr lang="en-US" baseline="-25000" dirty="0">
                <a:latin typeface="Arial" pitchFamily="34" charset="0"/>
                <a:cs typeface="Arial" pitchFamily="34" charset="0"/>
              </a:rPr>
              <a:t>i</a:t>
            </a:r>
          </a:p>
        </p:txBody>
      </p:sp>
      <p:sp>
        <p:nvSpPr>
          <p:cNvPr id="6" name="TextBox 6"/>
          <p:cNvSpPr txBox="1">
            <a:spLocks noChangeArrowheads="1"/>
          </p:cNvSpPr>
          <p:nvPr/>
        </p:nvSpPr>
        <p:spPr bwMode="auto">
          <a:xfrm>
            <a:off x="533400" y="5562600"/>
            <a:ext cx="8001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Osaka" charset="-128"/>
              </a:defRPr>
            </a:lvl1pPr>
            <a:lvl2pPr marL="742950" indent="-285750" eaLnBrk="0" hangingPunct="0">
              <a:defRPr sz="2400">
                <a:solidFill>
                  <a:schemeClr val="tx1"/>
                </a:solidFill>
                <a:latin typeface="Times New Roman" pitchFamily="18" charset="0"/>
                <a:ea typeface="Osaka" charset="-128"/>
              </a:defRPr>
            </a:lvl2pPr>
            <a:lvl3pPr marL="1143000" indent="-228600" eaLnBrk="0" hangingPunct="0">
              <a:defRPr sz="2400">
                <a:solidFill>
                  <a:schemeClr val="tx1"/>
                </a:solidFill>
                <a:latin typeface="Times New Roman" pitchFamily="18" charset="0"/>
                <a:ea typeface="Osaka" charset="-128"/>
              </a:defRPr>
            </a:lvl3pPr>
            <a:lvl4pPr marL="1600200" indent="-228600" eaLnBrk="0" hangingPunct="0">
              <a:defRPr sz="2400">
                <a:solidFill>
                  <a:schemeClr val="tx1"/>
                </a:solidFill>
                <a:latin typeface="Times New Roman" pitchFamily="18" charset="0"/>
                <a:ea typeface="Osaka" charset="-128"/>
              </a:defRPr>
            </a:lvl4pPr>
            <a:lvl5pPr marL="2057400" indent="-228600" eaLnBrk="0" hangingPunct="0">
              <a:defRPr sz="2400">
                <a:solidFill>
                  <a:schemeClr val="tx1"/>
                </a:solidFill>
                <a:latin typeface="Times New Roman" pitchFamily="18" charset="0"/>
                <a:ea typeface="Osaka" charset="-128"/>
              </a:defRPr>
            </a:lvl5pPr>
            <a:lvl6pPr marL="2514600" indent="-228600" eaLnBrk="0" fontAlgn="base" hangingPunct="0">
              <a:spcBef>
                <a:spcPct val="0"/>
              </a:spcBef>
              <a:spcAft>
                <a:spcPct val="0"/>
              </a:spcAft>
              <a:defRPr sz="2400">
                <a:solidFill>
                  <a:schemeClr val="tx1"/>
                </a:solidFill>
                <a:latin typeface="Times New Roman" pitchFamily="18" charset="0"/>
                <a:ea typeface="Osaka" charset="-128"/>
              </a:defRPr>
            </a:lvl6pPr>
            <a:lvl7pPr marL="2971800" indent="-228600" eaLnBrk="0" fontAlgn="base" hangingPunct="0">
              <a:spcBef>
                <a:spcPct val="0"/>
              </a:spcBef>
              <a:spcAft>
                <a:spcPct val="0"/>
              </a:spcAft>
              <a:defRPr sz="2400">
                <a:solidFill>
                  <a:schemeClr val="tx1"/>
                </a:solidFill>
                <a:latin typeface="Times New Roman" pitchFamily="18" charset="0"/>
                <a:ea typeface="Osaka" charset="-128"/>
              </a:defRPr>
            </a:lvl7pPr>
            <a:lvl8pPr marL="3429000" indent="-228600" eaLnBrk="0" fontAlgn="base" hangingPunct="0">
              <a:spcBef>
                <a:spcPct val="0"/>
              </a:spcBef>
              <a:spcAft>
                <a:spcPct val="0"/>
              </a:spcAft>
              <a:defRPr sz="2400">
                <a:solidFill>
                  <a:schemeClr val="tx1"/>
                </a:solidFill>
                <a:latin typeface="Times New Roman" pitchFamily="18" charset="0"/>
                <a:ea typeface="Osaka" charset="-128"/>
              </a:defRPr>
            </a:lvl8pPr>
            <a:lvl9pPr marL="3886200" indent="-228600" eaLnBrk="0" fontAlgn="base" hangingPunct="0">
              <a:spcBef>
                <a:spcPct val="0"/>
              </a:spcBef>
              <a:spcAft>
                <a:spcPct val="0"/>
              </a:spcAft>
              <a:defRPr sz="2400">
                <a:solidFill>
                  <a:schemeClr val="tx1"/>
                </a:solidFill>
                <a:latin typeface="Times New Roman" pitchFamily="18" charset="0"/>
                <a:ea typeface="Osaka" charset="-128"/>
              </a:defRPr>
            </a:lvl9pPr>
          </a:lstStyle>
          <a:p>
            <a:pPr eaLnBrk="1" hangingPunct="1"/>
            <a:r>
              <a:rPr lang="en-US" sz="1800" dirty="0">
                <a:latin typeface="+mn-lt"/>
                <a:cs typeface="Arial" pitchFamily="34" charset="0"/>
              </a:rPr>
              <a:t>Ideally, variables should have very high </a:t>
            </a:r>
            <a:r>
              <a:rPr lang="en-US" sz="1800" i="1" dirty="0">
                <a:latin typeface="+mn-lt"/>
                <a:cs typeface="Arial" pitchFamily="34" charset="0"/>
              </a:rPr>
              <a:t>b</a:t>
            </a:r>
            <a:r>
              <a:rPr lang="en-US" sz="1800" dirty="0">
                <a:latin typeface="+mn-lt"/>
                <a:cs typeface="Arial" pitchFamily="34" charset="0"/>
              </a:rPr>
              <a:t>-values for one factor and very low </a:t>
            </a:r>
            <a:r>
              <a:rPr lang="en-US" sz="1800" i="1" dirty="0">
                <a:latin typeface="+mn-lt"/>
                <a:cs typeface="Arial" pitchFamily="34" charset="0"/>
              </a:rPr>
              <a:t>b</a:t>
            </a:r>
            <a:r>
              <a:rPr lang="en-US" sz="1800" dirty="0">
                <a:latin typeface="+mn-lt"/>
                <a:cs typeface="Arial" pitchFamily="34" charset="0"/>
              </a:rPr>
              <a:t>-values for all other factors.</a:t>
            </a:r>
          </a:p>
          <a:p>
            <a:pPr eaLnBrk="1" hangingPunct="1"/>
            <a:endParaRPr lang="en-US" sz="1800" dirty="0">
              <a:latin typeface="+mn-lt"/>
            </a:endParaRPr>
          </a:p>
        </p:txBody>
      </p:sp>
      <p:sp>
        <p:nvSpPr>
          <p:cNvPr id="7" name="TextBox 7"/>
          <p:cNvSpPr txBox="1">
            <a:spLocks noChangeArrowheads="1"/>
          </p:cNvSpPr>
          <p:nvPr/>
        </p:nvSpPr>
        <p:spPr bwMode="auto">
          <a:xfrm>
            <a:off x="609600" y="4724400"/>
            <a:ext cx="81534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Osaka" charset="-128"/>
              </a:defRPr>
            </a:lvl1pPr>
            <a:lvl2pPr marL="742950" indent="-285750" eaLnBrk="0" hangingPunct="0">
              <a:defRPr sz="2400">
                <a:solidFill>
                  <a:schemeClr val="tx1"/>
                </a:solidFill>
                <a:latin typeface="Times New Roman" pitchFamily="18" charset="0"/>
                <a:ea typeface="Osaka" charset="-128"/>
              </a:defRPr>
            </a:lvl2pPr>
            <a:lvl3pPr marL="1143000" indent="-228600" eaLnBrk="0" hangingPunct="0">
              <a:defRPr sz="2400">
                <a:solidFill>
                  <a:schemeClr val="tx1"/>
                </a:solidFill>
                <a:latin typeface="Times New Roman" pitchFamily="18" charset="0"/>
                <a:ea typeface="Osaka" charset="-128"/>
              </a:defRPr>
            </a:lvl3pPr>
            <a:lvl4pPr marL="1600200" indent="-228600" eaLnBrk="0" hangingPunct="0">
              <a:defRPr sz="2400">
                <a:solidFill>
                  <a:schemeClr val="tx1"/>
                </a:solidFill>
                <a:latin typeface="Times New Roman" pitchFamily="18" charset="0"/>
                <a:ea typeface="Osaka" charset="-128"/>
              </a:defRPr>
            </a:lvl4pPr>
            <a:lvl5pPr marL="2057400" indent="-228600" eaLnBrk="0" hangingPunct="0">
              <a:defRPr sz="2400">
                <a:solidFill>
                  <a:schemeClr val="tx1"/>
                </a:solidFill>
                <a:latin typeface="Times New Roman" pitchFamily="18" charset="0"/>
                <a:ea typeface="Osaka" charset="-128"/>
              </a:defRPr>
            </a:lvl5pPr>
            <a:lvl6pPr marL="2514600" indent="-228600" eaLnBrk="0" fontAlgn="base" hangingPunct="0">
              <a:spcBef>
                <a:spcPct val="0"/>
              </a:spcBef>
              <a:spcAft>
                <a:spcPct val="0"/>
              </a:spcAft>
              <a:defRPr sz="2400">
                <a:solidFill>
                  <a:schemeClr val="tx1"/>
                </a:solidFill>
                <a:latin typeface="Times New Roman" pitchFamily="18" charset="0"/>
                <a:ea typeface="Osaka" charset="-128"/>
              </a:defRPr>
            </a:lvl6pPr>
            <a:lvl7pPr marL="2971800" indent="-228600" eaLnBrk="0" fontAlgn="base" hangingPunct="0">
              <a:spcBef>
                <a:spcPct val="0"/>
              </a:spcBef>
              <a:spcAft>
                <a:spcPct val="0"/>
              </a:spcAft>
              <a:defRPr sz="2400">
                <a:solidFill>
                  <a:schemeClr val="tx1"/>
                </a:solidFill>
                <a:latin typeface="Times New Roman" pitchFamily="18" charset="0"/>
                <a:ea typeface="Osaka" charset="-128"/>
              </a:defRPr>
            </a:lvl7pPr>
            <a:lvl8pPr marL="3429000" indent="-228600" eaLnBrk="0" fontAlgn="base" hangingPunct="0">
              <a:spcBef>
                <a:spcPct val="0"/>
              </a:spcBef>
              <a:spcAft>
                <a:spcPct val="0"/>
              </a:spcAft>
              <a:defRPr sz="2400">
                <a:solidFill>
                  <a:schemeClr val="tx1"/>
                </a:solidFill>
                <a:latin typeface="Times New Roman" pitchFamily="18" charset="0"/>
                <a:ea typeface="Osaka" charset="-128"/>
              </a:defRPr>
            </a:lvl8pPr>
            <a:lvl9pPr marL="3886200" indent="-228600" eaLnBrk="0" fontAlgn="base" hangingPunct="0">
              <a:spcBef>
                <a:spcPct val="0"/>
              </a:spcBef>
              <a:spcAft>
                <a:spcPct val="0"/>
              </a:spcAft>
              <a:defRPr sz="2400">
                <a:solidFill>
                  <a:schemeClr val="tx1"/>
                </a:solidFill>
                <a:latin typeface="Times New Roman" pitchFamily="18" charset="0"/>
                <a:ea typeface="Osaka" charset="-128"/>
              </a:defRPr>
            </a:lvl9pPr>
          </a:lstStyle>
          <a:p>
            <a:pPr eaLnBrk="1" hangingPunct="1"/>
            <a:r>
              <a:rPr lang="en-US" sz="1800" i="1" dirty="0">
                <a:latin typeface="+mn-lt"/>
                <a:cs typeface="Arial" pitchFamily="34" charset="0"/>
              </a:rPr>
              <a:t>Replace values of b with the co-ordinate of each variable on the graph.  </a:t>
            </a:r>
          </a:p>
          <a:p>
            <a:pPr eaLnBrk="1" hangingPunct="1"/>
            <a:endParaRPr lang="en-US" dirty="0">
              <a:latin typeface="+mn-lt"/>
            </a:endParaRPr>
          </a:p>
        </p:txBody>
      </p:sp>
    </p:spTree>
    <p:extLst>
      <p:ext uri="{BB962C8B-B14F-4D97-AF65-F5344CB8AC3E}">
        <p14:creationId xmlns:p14="http://schemas.microsoft.com/office/powerpoint/2010/main" val="462977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txBox="1">
            <a:spLocks noChangeArrowheads="1"/>
          </p:cNvSpPr>
          <p:nvPr/>
        </p:nvSpPr>
        <p:spPr bwMode="auto">
          <a:xfrm>
            <a:off x="457200" y="1676400"/>
            <a:ext cx="8229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itchFamily="18" charset="0"/>
                <a:ea typeface="Osaka" charset="-128"/>
              </a:defRPr>
            </a:lvl1pPr>
            <a:lvl2pPr marL="742950" indent="-285750" eaLnBrk="0" hangingPunct="0">
              <a:defRPr sz="2400">
                <a:solidFill>
                  <a:schemeClr val="tx1"/>
                </a:solidFill>
                <a:latin typeface="Times New Roman" pitchFamily="18" charset="0"/>
                <a:ea typeface="Osaka" charset="-128"/>
              </a:defRPr>
            </a:lvl2pPr>
            <a:lvl3pPr marL="1143000" indent="-228600" eaLnBrk="0" hangingPunct="0">
              <a:defRPr sz="2400">
                <a:solidFill>
                  <a:schemeClr val="tx1"/>
                </a:solidFill>
                <a:latin typeface="Times New Roman" pitchFamily="18" charset="0"/>
                <a:ea typeface="Osaka" charset="-128"/>
              </a:defRPr>
            </a:lvl3pPr>
            <a:lvl4pPr marL="1600200" indent="-228600" eaLnBrk="0" hangingPunct="0">
              <a:defRPr sz="2400">
                <a:solidFill>
                  <a:schemeClr val="tx1"/>
                </a:solidFill>
                <a:latin typeface="Times New Roman" pitchFamily="18" charset="0"/>
                <a:ea typeface="Osaka" charset="-128"/>
              </a:defRPr>
            </a:lvl4pPr>
            <a:lvl5pPr marL="2057400" indent="-228600" eaLnBrk="0" hangingPunct="0">
              <a:defRPr sz="2400">
                <a:solidFill>
                  <a:schemeClr val="tx1"/>
                </a:solidFill>
                <a:latin typeface="Times New Roman" pitchFamily="18" charset="0"/>
                <a:ea typeface="Osaka" charset="-128"/>
              </a:defRPr>
            </a:lvl5pPr>
            <a:lvl6pPr marL="2514600" indent="-228600" eaLnBrk="0" fontAlgn="base" hangingPunct="0">
              <a:spcBef>
                <a:spcPct val="0"/>
              </a:spcBef>
              <a:spcAft>
                <a:spcPct val="0"/>
              </a:spcAft>
              <a:defRPr sz="2400">
                <a:solidFill>
                  <a:schemeClr val="tx1"/>
                </a:solidFill>
                <a:latin typeface="Times New Roman" pitchFamily="18" charset="0"/>
                <a:ea typeface="Osaka" charset="-128"/>
              </a:defRPr>
            </a:lvl6pPr>
            <a:lvl7pPr marL="2971800" indent="-228600" eaLnBrk="0" fontAlgn="base" hangingPunct="0">
              <a:spcBef>
                <a:spcPct val="0"/>
              </a:spcBef>
              <a:spcAft>
                <a:spcPct val="0"/>
              </a:spcAft>
              <a:defRPr sz="2400">
                <a:solidFill>
                  <a:schemeClr val="tx1"/>
                </a:solidFill>
                <a:latin typeface="Times New Roman" pitchFamily="18" charset="0"/>
                <a:ea typeface="Osaka" charset="-128"/>
              </a:defRPr>
            </a:lvl7pPr>
            <a:lvl8pPr marL="3429000" indent="-228600" eaLnBrk="0" fontAlgn="base" hangingPunct="0">
              <a:spcBef>
                <a:spcPct val="0"/>
              </a:spcBef>
              <a:spcAft>
                <a:spcPct val="0"/>
              </a:spcAft>
              <a:defRPr sz="2400">
                <a:solidFill>
                  <a:schemeClr val="tx1"/>
                </a:solidFill>
                <a:latin typeface="Times New Roman" pitchFamily="18" charset="0"/>
                <a:ea typeface="Osaka" charset="-128"/>
              </a:defRPr>
            </a:lvl8pPr>
            <a:lvl9pPr marL="3886200" indent="-228600" eaLnBrk="0" fontAlgn="base" hangingPunct="0">
              <a:spcBef>
                <a:spcPct val="0"/>
              </a:spcBef>
              <a:spcAft>
                <a:spcPct val="0"/>
              </a:spcAft>
              <a:defRPr sz="2400">
                <a:solidFill>
                  <a:schemeClr val="tx1"/>
                </a:solidFill>
                <a:latin typeface="Times New Roman" pitchFamily="18" charset="0"/>
                <a:ea typeface="Osaka" charset="-128"/>
              </a:defRPr>
            </a:lvl9pPr>
          </a:lstStyle>
          <a:p>
            <a:pPr lvl="1" eaLnBrk="1" hangingPunct="1">
              <a:spcBef>
                <a:spcPct val="20000"/>
              </a:spcBef>
              <a:buFont typeface="Lucida Grande" charset="0"/>
              <a:buChar char="-"/>
            </a:pPr>
            <a:endParaRPr lang="en-US" sz="1200" dirty="0">
              <a:latin typeface="Arial" pitchFamily="34" charset="0"/>
            </a:endParaRPr>
          </a:p>
        </p:txBody>
      </p:sp>
      <p:sp>
        <p:nvSpPr>
          <p:cNvPr id="38915" name="Rectangle 2"/>
          <p:cNvSpPr txBox="1">
            <a:spLocks noChangeArrowheads="1"/>
          </p:cNvSpPr>
          <p:nvPr/>
        </p:nvSpPr>
        <p:spPr bwMode="auto">
          <a:xfrm>
            <a:off x="381000" y="457200"/>
            <a:ext cx="838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Osaka" charset="-128"/>
              </a:defRPr>
            </a:lvl1pPr>
            <a:lvl2pPr marL="742950" indent="-285750" eaLnBrk="0" hangingPunct="0">
              <a:defRPr sz="2400">
                <a:solidFill>
                  <a:schemeClr val="tx1"/>
                </a:solidFill>
                <a:latin typeface="Times New Roman" pitchFamily="18" charset="0"/>
                <a:ea typeface="Osaka" charset="-128"/>
              </a:defRPr>
            </a:lvl2pPr>
            <a:lvl3pPr marL="1143000" indent="-228600" eaLnBrk="0" hangingPunct="0">
              <a:defRPr sz="2400">
                <a:solidFill>
                  <a:schemeClr val="tx1"/>
                </a:solidFill>
                <a:latin typeface="Times New Roman" pitchFamily="18" charset="0"/>
                <a:ea typeface="Osaka" charset="-128"/>
              </a:defRPr>
            </a:lvl3pPr>
            <a:lvl4pPr marL="1600200" indent="-228600" eaLnBrk="0" hangingPunct="0">
              <a:defRPr sz="2400">
                <a:solidFill>
                  <a:schemeClr val="tx1"/>
                </a:solidFill>
                <a:latin typeface="Times New Roman" pitchFamily="18" charset="0"/>
                <a:ea typeface="Osaka" charset="-128"/>
              </a:defRPr>
            </a:lvl4pPr>
            <a:lvl5pPr marL="2057400" indent="-228600" eaLnBrk="0" hangingPunct="0">
              <a:defRPr sz="2400">
                <a:solidFill>
                  <a:schemeClr val="tx1"/>
                </a:solidFill>
                <a:latin typeface="Times New Roman" pitchFamily="18" charset="0"/>
                <a:ea typeface="Osaka" charset="-128"/>
              </a:defRPr>
            </a:lvl5pPr>
            <a:lvl6pPr marL="2514600" indent="-228600" eaLnBrk="0" fontAlgn="base" hangingPunct="0">
              <a:spcBef>
                <a:spcPct val="0"/>
              </a:spcBef>
              <a:spcAft>
                <a:spcPct val="0"/>
              </a:spcAft>
              <a:defRPr sz="2400">
                <a:solidFill>
                  <a:schemeClr val="tx1"/>
                </a:solidFill>
                <a:latin typeface="Times New Roman" pitchFamily="18" charset="0"/>
                <a:ea typeface="Osaka" charset="-128"/>
              </a:defRPr>
            </a:lvl6pPr>
            <a:lvl7pPr marL="2971800" indent="-228600" eaLnBrk="0" fontAlgn="base" hangingPunct="0">
              <a:spcBef>
                <a:spcPct val="0"/>
              </a:spcBef>
              <a:spcAft>
                <a:spcPct val="0"/>
              </a:spcAft>
              <a:defRPr sz="2400">
                <a:solidFill>
                  <a:schemeClr val="tx1"/>
                </a:solidFill>
                <a:latin typeface="Times New Roman" pitchFamily="18" charset="0"/>
                <a:ea typeface="Osaka" charset="-128"/>
              </a:defRPr>
            </a:lvl7pPr>
            <a:lvl8pPr marL="3429000" indent="-228600" eaLnBrk="0" fontAlgn="base" hangingPunct="0">
              <a:spcBef>
                <a:spcPct val="0"/>
              </a:spcBef>
              <a:spcAft>
                <a:spcPct val="0"/>
              </a:spcAft>
              <a:defRPr sz="2400">
                <a:solidFill>
                  <a:schemeClr val="tx1"/>
                </a:solidFill>
                <a:latin typeface="Times New Roman" pitchFamily="18" charset="0"/>
                <a:ea typeface="Osaka" charset="-128"/>
              </a:defRPr>
            </a:lvl8pPr>
            <a:lvl9pPr marL="3886200" indent="-228600" eaLnBrk="0" fontAlgn="base" hangingPunct="0">
              <a:spcBef>
                <a:spcPct val="0"/>
              </a:spcBef>
              <a:spcAft>
                <a:spcPct val="0"/>
              </a:spcAft>
              <a:defRPr sz="2400">
                <a:solidFill>
                  <a:schemeClr val="tx1"/>
                </a:solidFill>
                <a:latin typeface="Times New Roman" pitchFamily="18" charset="0"/>
                <a:ea typeface="Osaka" charset="-128"/>
              </a:defRPr>
            </a:lvl9pPr>
          </a:lstStyle>
          <a:p>
            <a:pPr algn="ctr" eaLnBrk="1" hangingPunct="1"/>
            <a:endParaRPr lang="en-US" sz="3600" dirty="0">
              <a:solidFill>
                <a:schemeClr val="tx2"/>
              </a:solidFill>
              <a:latin typeface="Arial" pitchFamily="34" charset="0"/>
            </a:endParaRPr>
          </a:p>
        </p:txBody>
      </p:sp>
      <p:sp>
        <p:nvSpPr>
          <p:cNvPr id="4" name="Title 3"/>
          <p:cNvSpPr>
            <a:spLocks noGrp="1"/>
          </p:cNvSpPr>
          <p:nvPr>
            <p:ph type="title"/>
          </p:nvPr>
        </p:nvSpPr>
        <p:spPr/>
        <p:txBody>
          <a:bodyPr>
            <a:normAutofit fontScale="90000"/>
          </a:bodyPr>
          <a:lstStyle/>
          <a:p>
            <a:r>
              <a:rPr lang="en-US" dirty="0"/>
              <a:t>Doing Factor Analysis:  An Example (Andy Field) </a:t>
            </a:r>
            <a:endParaRPr lang="en-IE" dirty="0"/>
          </a:p>
        </p:txBody>
      </p:sp>
      <p:sp>
        <p:nvSpPr>
          <p:cNvPr id="5" name="Content Placeholder 4"/>
          <p:cNvSpPr>
            <a:spLocks noGrp="1"/>
          </p:cNvSpPr>
          <p:nvPr>
            <p:ph sz="quarter" idx="1"/>
          </p:nvPr>
        </p:nvSpPr>
        <p:spPr/>
        <p:txBody>
          <a:bodyPr/>
          <a:lstStyle/>
          <a:p>
            <a:r>
              <a:rPr lang="en-US" dirty="0"/>
              <a:t>Students often become stressed about statistics (RAQ) and the use of computers and/or R to analyze data. </a:t>
            </a:r>
          </a:p>
          <a:p>
            <a:r>
              <a:rPr lang="en-US" dirty="0"/>
              <a:t>Suppose we develop a questionnaire to measure this propensity (see sample items on the following slides; the data can be found in RAQ.dat).</a:t>
            </a:r>
          </a:p>
          <a:p>
            <a:r>
              <a:rPr lang="en-US" dirty="0"/>
              <a:t>Does the questionnaire measure a single construct? </a:t>
            </a:r>
          </a:p>
          <a:p>
            <a:r>
              <a:rPr lang="en-US" dirty="0"/>
              <a:t>Or is it possible that there are multiple aspects comprising students</a:t>
            </a:r>
            <a:r>
              <a:rPr lang="ja-JP" altLang="en-US" dirty="0"/>
              <a:t>’</a:t>
            </a:r>
            <a:r>
              <a:rPr lang="en-US" altLang="ja-JP" dirty="0"/>
              <a:t> anxiety toward R?</a:t>
            </a:r>
          </a:p>
          <a:p>
            <a:endParaRPr lang="en-US" dirty="0"/>
          </a:p>
          <a:p>
            <a:pPr lvl="1"/>
            <a:endParaRPr lang="en-US" dirty="0"/>
          </a:p>
          <a:p>
            <a:endParaRPr lang="en-IE" dirty="0"/>
          </a:p>
        </p:txBody>
      </p:sp>
    </p:spTree>
    <p:extLst>
      <p:ext uri="{BB962C8B-B14F-4D97-AF65-F5344CB8AC3E}">
        <p14:creationId xmlns:p14="http://schemas.microsoft.com/office/powerpoint/2010/main" val="16405070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descr="Screen shot 2011-08-04 at 15.32.01.png"/>
          <p:cNvPicPr>
            <a:picLocks noChangeAspect="1"/>
          </p:cNvPicPr>
          <p:nvPr/>
        </p:nvPicPr>
        <p:blipFill rotWithShape="1">
          <a:blip r:embed="rId2" cstate="email">
            <a:extLst>
              <a:ext uri="{28A0092B-C50C-407E-A947-70E740481C1C}">
                <a14:useLocalDpi xmlns:a14="http://schemas.microsoft.com/office/drawing/2010/main" val="0"/>
              </a:ext>
            </a:extLst>
          </a:blip>
          <a:srcRect l="1677" r="1305"/>
          <a:stretch/>
        </p:blipFill>
        <p:spPr>
          <a:xfrm>
            <a:off x="466913" y="69585"/>
            <a:ext cx="4311110" cy="6718830"/>
          </a:xfrm>
          <a:prstGeom prst="rect">
            <a:avLst/>
          </a:prstGeom>
        </p:spPr>
      </p:pic>
      <p:sp>
        <p:nvSpPr>
          <p:cNvPr id="2" name="Title 1"/>
          <p:cNvSpPr>
            <a:spLocks noGrp="1"/>
          </p:cNvSpPr>
          <p:nvPr>
            <p:ph type="title"/>
          </p:nvPr>
        </p:nvSpPr>
        <p:spPr/>
        <p:txBody>
          <a:bodyPr/>
          <a:lstStyle/>
          <a:p>
            <a:r>
              <a:rPr lang="en-IE" dirty="0"/>
              <a:t>RAQ Questionnaire</a:t>
            </a:r>
          </a:p>
        </p:txBody>
      </p:sp>
      <p:sp>
        <p:nvSpPr>
          <p:cNvPr id="4" name="Content Placeholder 3"/>
          <p:cNvSpPr>
            <a:spLocks noGrp="1"/>
          </p:cNvSpPr>
          <p:nvPr>
            <p:ph sz="quarter" idx="1"/>
          </p:nvPr>
        </p:nvSpPr>
        <p:spPr/>
        <p:txBody>
          <a:bodyPr/>
          <a:lstStyle/>
          <a:p>
            <a:endParaRPr lang="en-IE" dirty="0"/>
          </a:p>
        </p:txBody>
      </p:sp>
      <p:sp>
        <p:nvSpPr>
          <p:cNvPr id="5" name="Text Placeholder 4"/>
          <p:cNvSpPr>
            <a:spLocks noGrp="1"/>
          </p:cNvSpPr>
          <p:nvPr>
            <p:ph type="body" idx="2"/>
          </p:nvPr>
        </p:nvSpPr>
        <p:spPr/>
        <p:txBody>
          <a:bodyPr/>
          <a:lstStyle/>
          <a:p>
            <a:r>
              <a:rPr lang="en-IE" dirty="0"/>
              <a:t>Twenty Three Questions - Some of the questions</a:t>
            </a:r>
          </a:p>
        </p:txBody>
      </p:sp>
    </p:spTree>
    <p:extLst>
      <p:ext uri="{BB962C8B-B14F-4D97-AF65-F5344CB8AC3E}">
        <p14:creationId xmlns:p14="http://schemas.microsoft.com/office/powerpoint/2010/main" val="6157332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645318" y="539433"/>
            <a:ext cx="777716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Osaka" charset="-128"/>
              </a:defRPr>
            </a:lvl1pPr>
            <a:lvl2pPr marL="742950" indent="-285750" eaLnBrk="0" hangingPunct="0">
              <a:defRPr sz="2400">
                <a:solidFill>
                  <a:schemeClr val="tx1"/>
                </a:solidFill>
                <a:latin typeface="Times New Roman" pitchFamily="18" charset="0"/>
                <a:ea typeface="Osaka" charset="-128"/>
              </a:defRPr>
            </a:lvl2pPr>
            <a:lvl3pPr marL="1143000" indent="-228600" eaLnBrk="0" hangingPunct="0">
              <a:defRPr sz="2400">
                <a:solidFill>
                  <a:schemeClr val="tx1"/>
                </a:solidFill>
                <a:latin typeface="Times New Roman" pitchFamily="18" charset="0"/>
                <a:ea typeface="Osaka" charset="-128"/>
              </a:defRPr>
            </a:lvl3pPr>
            <a:lvl4pPr marL="1600200" indent="-228600" eaLnBrk="0" hangingPunct="0">
              <a:defRPr sz="2400">
                <a:solidFill>
                  <a:schemeClr val="tx1"/>
                </a:solidFill>
                <a:latin typeface="Times New Roman" pitchFamily="18" charset="0"/>
                <a:ea typeface="Osaka" charset="-128"/>
              </a:defRPr>
            </a:lvl4pPr>
            <a:lvl5pPr marL="2057400" indent="-228600" eaLnBrk="0" hangingPunct="0">
              <a:defRPr sz="2400">
                <a:solidFill>
                  <a:schemeClr val="tx1"/>
                </a:solidFill>
                <a:latin typeface="Times New Roman" pitchFamily="18" charset="0"/>
                <a:ea typeface="Osaka" charset="-128"/>
              </a:defRPr>
            </a:lvl5pPr>
            <a:lvl6pPr marL="2514600" indent="-228600" eaLnBrk="0" fontAlgn="base" hangingPunct="0">
              <a:spcBef>
                <a:spcPct val="0"/>
              </a:spcBef>
              <a:spcAft>
                <a:spcPct val="0"/>
              </a:spcAft>
              <a:defRPr sz="2400">
                <a:solidFill>
                  <a:schemeClr val="tx1"/>
                </a:solidFill>
                <a:latin typeface="Times New Roman" pitchFamily="18" charset="0"/>
                <a:ea typeface="Osaka" charset="-128"/>
              </a:defRPr>
            </a:lvl6pPr>
            <a:lvl7pPr marL="2971800" indent="-228600" eaLnBrk="0" fontAlgn="base" hangingPunct="0">
              <a:spcBef>
                <a:spcPct val="0"/>
              </a:spcBef>
              <a:spcAft>
                <a:spcPct val="0"/>
              </a:spcAft>
              <a:defRPr sz="2400">
                <a:solidFill>
                  <a:schemeClr val="tx1"/>
                </a:solidFill>
                <a:latin typeface="Times New Roman" pitchFamily="18" charset="0"/>
                <a:ea typeface="Osaka" charset="-128"/>
              </a:defRPr>
            </a:lvl7pPr>
            <a:lvl8pPr marL="3429000" indent="-228600" eaLnBrk="0" fontAlgn="base" hangingPunct="0">
              <a:spcBef>
                <a:spcPct val="0"/>
              </a:spcBef>
              <a:spcAft>
                <a:spcPct val="0"/>
              </a:spcAft>
              <a:defRPr sz="2400">
                <a:solidFill>
                  <a:schemeClr val="tx1"/>
                </a:solidFill>
                <a:latin typeface="Times New Roman" pitchFamily="18" charset="0"/>
                <a:ea typeface="Osaka" charset="-128"/>
              </a:defRPr>
            </a:lvl8pPr>
            <a:lvl9pPr marL="3886200" indent="-228600" eaLnBrk="0" fontAlgn="base" hangingPunct="0">
              <a:spcBef>
                <a:spcPct val="0"/>
              </a:spcBef>
              <a:spcAft>
                <a:spcPct val="0"/>
              </a:spcAft>
              <a:defRPr sz="2400">
                <a:solidFill>
                  <a:schemeClr val="tx1"/>
                </a:solidFill>
                <a:latin typeface="Times New Roman" pitchFamily="18" charset="0"/>
                <a:ea typeface="Osaka" charset="-128"/>
              </a:defRPr>
            </a:lvl9pPr>
          </a:lstStyle>
          <a:p>
            <a:pPr algn="ctr"/>
            <a:endParaRPr lang="en-GB" sz="4400" dirty="0">
              <a:solidFill>
                <a:schemeClr val="tx2"/>
              </a:solidFill>
              <a:latin typeface="Arial" pitchFamily="34" charset="0"/>
            </a:endParaRPr>
          </a:p>
        </p:txBody>
      </p:sp>
      <p:sp>
        <p:nvSpPr>
          <p:cNvPr id="4" name="Rectangle 3"/>
          <p:cNvSpPr txBox="1">
            <a:spLocks noChangeArrowheads="1"/>
          </p:cNvSpPr>
          <p:nvPr/>
        </p:nvSpPr>
        <p:spPr bwMode="auto">
          <a:xfrm>
            <a:off x="533400" y="1371600"/>
            <a:ext cx="8001000" cy="470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itchFamily="18" charset="0"/>
                <a:ea typeface="Osaka" charset="-128"/>
              </a:defRPr>
            </a:lvl1pPr>
            <a:lvl2pPr marL="742950" indent="-285750" eaLnBrk="0" hangingPunct="0">
              <a:defRPr sz="2400">
                <a:solidFill>
                  <a:schemeClr val="tx1"/>
                </a:solidFill>
                <a:latin typeface="Times New Roman" pitchFamily="18" charset="0"/>
                <a:ea typeface="Osaka" charset="-128"/>
              </a:defRPr>
            </a:lvl2pPr>
            <a:lvl3pPr marL="1143000" indent="-228600" eaLnBrk="0" hangingPunct="0">
              <a:defRPr sz="2400">
                <a:solidFill>
                  <a:schemeClr val="tx1"/>
                </a:solidFill>
                <a:latin typeface="Times New Roman" pitchFamily="18" charset="0"/>
                <a:ea typeface="Osaka" charset="-128"/>
              </a:defRPr>
            </a:lvl3pPr>
            <a:lvl4pPr marL="1600200" indent="-228600" eaLnBrk="0" hangingPunct="0">
              <a:defRPr sz="2400">
                <a:solidFill>
                  <a:schemeClr val="tx1"/>
                </a:solidFill>
                <a:latin typeface="Times New Roman" pitchFamily="18" charset="0"/>
                <a:ea typeface="Osaka" charset="-128"/>
              </a:defRPr>
            </a:lvl4pPr>
            <a:lvl5pPr marL="2057400" indent="-228600" eaLnBrk="0" hangingPunct="0">
              <a:defRPr sz="2400">
                <a:solidFill>
                  <a:schemeClr val="tx1"/>
                </a:solidFill>
                <a:latin typeface="Times New Roman" pitchFamily="18" charset="0"/>
                <a:ea typeface="Osaka" charset="-128"/>
              </a:defRPr>
            </a:lvl5pPr>
            <a:lvl6pPr marL="2514600" indent="-228600" eaLnBrk="0" fontAlgn="base" hangingPunct="0">
              <a:spcBef>
                <a:spcPct val="0"/>
              </a:spcBef>
              <a:spcAft>
                <a:spcPct val="0"/>
              </a:spcAft>
              <a:defRPr sz="2400">
                <a:solidFill>
                  <a:schemeClr val="tx1"/>
                </a:solidFill>
                <a:latin typeface="Times New Roman" pitchFamily="18" charset="0"/>
                <a:ea typeface="Osaka" charset="-128"/>
              </a:defRPr>
            </a:lvl6pPr>
            <a:lvl7pPr marL="2971800" indent="-228600" eaLnBrk="0" fontAlgn="base" hangingPunct="0">
              <a:spcBef>
                <a:spcPct val="0"/>
              </a:spcBef>
              <a:spcAft>
                <a:spcPct val="0"/>
              </a:spcAft>
              <a:defRPr sz="2400">
                <a:solidFill>
                  <a:schemeClr val="tx1"/>
                </a:solidFill>
                <a:latin typeface="Times New Roman" pitchFamily="18" charset="0"/>
                <a:ea typeface="Osaka" charset="-128"/>
              </a:defRPr>
            </a:lvl7pPr>
            <a:lvl8pPr marL="3429000" indent="-228600" eaLnBrk="0" fontAlgn="base" hangingPunct="0">
              <a:spcBef>
                <a:spcPct val="0"/>
              </a:spcBef>
              <a:spcAft>
                <a:spcPct val="0"/>
              </a:spcAft>
              <a:defRPr sz="2400">
                <a:solidFill>
                  <a:schemeClr val="tx1"/>
                </a:solidFill>
                <a:latin typeface="Times New Roman" pitchFamily="18" charset="0"/>
                <a:ea typeface="Osaka" charset="-128"/>
              </a:defRPr>
            </a:lvl8pPr>
            <a:lvl9pPr marL="3886200" indent="-228600" eaLnBrk="0" fontAlgn="base" hangingPunct="0">
              <a:spcBef>
                <a:spcPct val="0"/>
              </a:spcBef>
              <a:spcAft>
                <a:spcPct val="0"/>
              </a:spcAft>
              <a:defRPr sz="2400">
                <a:solidFill>
                  <a:schemeClr val="tx1"/>
                </a:solidFill>
                <a:latin typeface="Times New Roman" pitchFamily="18" charset="0"/>
                <a:ea typeface="Osaka" charset="-128"/>
              </a:defRPr>
            </a:lvl9pPr>
          </a:lstStyle>
          <a:p>
            <a:pPr>
              <a:lnSpc>
                <a:spcPct val="90000"/>
              </a:lnSpc>
              <a:spcBef>
                <a:spcPct val="20000"/>
              </a:spcBef>
              <a:buFontTx/>
              <a:buChar char="•"/>
            </a:pPr>
            <a:endParaRPr lang="en-GB" dirty="0">
              <a:latin typeface="Arial" pitchFamily="34" charset="0"/>
            </a:endParaRPr>
          </a:p>
        </p:txBody>
      </p:sp>
      <p:sp>
        <p:nvSpPr>
          <p:cNvPr id="2" name="Title 1"/>
          <p:cNvSpPr>
            <a:spLocks noGrp="1"/>
          </p:cNvSpPr>
          <p:nvPr>
            <p:ph type="title"/>
          </p:nvPr>
        </p:nvSpPr>
        <p:spPr/>
        <p:txBody>
          <a:bodyPr/>
          <a:lstStyle/>
          <a:p>
            <a:r>
              <a:rPr lang="en-GB" dirty="0"/>
              <a:t>Initial Considerations</a:t>
            </a:r>
            <a:endParaRPr lang="en-IE" dirty="0"/>
          </a:p>
        </p:txBody>
      </p:sp>
      <p:sp>
        <p:nvSpPr>
          <p:cNvPr id="5" name="Content Placeholder 4"/>
          <p:cNvSpPr>
            <a:spLocks noGrp="1"/>
          </p:cNvSpPr>
          <p:nvPr>
            <p:ph sz="quarter" idx="1"/>
          </p:nvPr>
        </p:nvSpPr>
        <p:spPr/>
        <p:txBody>
          <a:bodyPr>
            <a:normAutofit fontScale="92500" lnSpcReduction="10000"/>
          </a:bodyPr>
          <a:lstStyle/>
          <a:p>
            <a:r>
              <a:rPr lang="en-GB" dirty="0"/>
              <a:t>The quality of the data (GI</a:t>
            </a:r>
            <a:r>
              <a:rPr lang="en-GB" dirty="0">
                <a:sym typeface="Symbol" pitchFamily="18" charset="2"/>
              </a:rPr>
              <a:t>GO).</a:t>
            </a:r>
            <a:r>
              <a:rPr lang="en-US" dirty="0"/>
              <a:t> </a:t>
            </a:r>
          </a:p>
          <a:p>
            <a:r>
              <a:rPr lang="en-US" dirty="0"/>
              <a:t>Sample size is important!  </a:t>
            </a:r>
          </a:p>
          <a:p>
            <a:pPr lvl="1"/>
            <a:r>
              <a:rPr lang="en-US" dirty="0"/>
              <a:t> A sample of 300 or more will likely provide a stable factor solution, but depends on the number of variables and factors identified.</a:t>
            </a:r>
          </a:p>
          <a:p>
            <a:pPr lvl="1"/>
            <a:r>
              <a:rPr lang="en-US" dirty="0">
                <a:sym typeface="Symbol" pitchFamily="18" charset="2"/>
              </a:rPr>
              <a:t>Sample to variable ratio N:p where N is no of cases and p is no of variables aim for 10:1 </a:t>
            </a:r>
            <a:endParaRPr lang="en-GB" dirty="0">
              <a:sym typeface="Symbol" pitchFamily="18" charset="2"/>
            </a:endParaRPr>
          </a:p>
          <a:p>
            <a:r>
              <a:rPr lang="en-US" dirty="0"/>
              <a:t>Correlations among the items should not be too low (less than .3) or too high (greater than .8), but the pattern is what is important.</a:t>
            </a:r>
          </a:p>
          <a:p>
            <a:r>
              <a:rPr lang="en-US" dirty="0"/>
              <a:t>Factors that have four or more loadings greater than 0.6 are likely to be reliable regardless of sample size.</a:t>
            </a:r>
          </a:p>
          <a:p>
            <a:r>
              <a:rPr lang="en-GB" dirty="0"/>
              <a:t>Screen the correlation matrix, eliminate any variables that obviously cause concern</a:t>
            </a:r>
            <a:endParaRPr lang="en-IE" dirty="0"/>
          </a:p>
        </p:txBody>
      </p:sp>
    </p:spTree>
    <p:extLst>
      <p:ext uri="{BB962C8B-B14F-4D97-AF65-F5344CB8AC3E}">
        <p14:creationId xmlns:p14="http://schemas.microsoft.com/office/powerpoint/2010/main" val="3325761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nodePh="1">
                                  <p:stCondLst>
                                    <p:cond delay="0"/>
                                  </p:stCondLst>
                                  <p:endCondLst>
                                    <p:cond evt="begin" delay="0">
                                      <p:tn val="13"/>
                                    </p:cond>
                                  </p:end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dissolve">
                                      <p:cBhvr>
                                        <p:cTn id="15"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a:t>Step 1: Generate a correlation matrix  (lots of ways)</a:t>
            </a:r>
          </a:p>
        </p:txBody>
      </p:sp>
      <p:sp>
        <p:nvSpPr>
          <p:cNvPr id="3" name="Content Placeholder 2"/>
          <p:cNvSpPr>
            <a:spLocks noGrp="1"/>
          </p:cNvSpPr>
          <p:nvPr>
            <p:ph sz="quarter" idx="1"/>
          </p:nvPr>
        </p:nvSpPr>
        <p:spPr/>
        <p:txBody>
          <a:bodyPr>
            <a:normAutofit fontScale="47500" lnSpcReduction="20000"/>
          </a:bodyPr>
          <a:lstStyle/>
          <a:p>
            <a:pPr marL="0" indent="0">
              <a:buNone/>
            </a:pPr>
            <a:r>
              <a:rPr lang="en-IE" sz="2400" dirty="0">
                <a:latin typeface="Courier New" panose="02070309020205020404" pitchFamily="49" charset="0"/>
                <a:cs typeface="Courier New" panose="02070309020205020404" pitchFamily="49" charset="0"/>
              </a:rPr>
              <a:t>#load data</a:t>
            </a:r>
          </a:p>
          <a:p>
            <a:pPr marL="0" indent="0">
              <a:buNone/>
            </a:pPr>
            <a:r>
              <a:rPr lang="en-IE" sz="2400" dirty="0" err="1">
                <a:latin typeface="Courier New" panose="02070309020205020404" pitchFamily="49" charset="0"/>
                <a:cs typeface="Courier New" panose="02070309020205020404" pitchFamily="49" charset="0"/>
              </a:rPr>
              <a:t>raqData</a:t>
            </a:r>
            <a:r>
              <a:rPr lang="en-IE" sz="2400" dirty="0">
                <a:latin typeface="Courier New" panose="02070309020205020404" pitchFamily="49" charset="0"/>
                <a:cs typeface="Courier New" panose="02070309020205020404" pitchFamily="49" charset="0"/>
              </a:rPr>
              <a:t>&lt;-</a:t>
            </a:r>
            <a:r>
              <a:rPr lang="en-IE" sz="2400" dirty="0" err="1">
                <a:latin typeface="Courier New" panose="02070309020205020404" pitchFamily="49" charset="0"/>
                <a:cs typeface="Courier New" panose="02070309020205020404" pitchFamily="49" charset="0"/>
              </a:rPr>
              <a:t>read.delim</a:t>
            </a:r>
            <a:r>
              <a:rPr lang="en-IE" sz="2400" dirty="0">
                <a:latin typeface="Courier New" panose="02070309020205020404" pitchFamily="49" charset="0"/>
                <a:cs typeface="Courier New" panose="02070309020205020404" pitchFamily="49" charset="0"/>
              </a:rPr>
              <a:t>("raq.dat", header = TRUE)</a:t>
            </a:r>
          </a:p>
          <a:p>
            <a:pPr marL="0" indent="0">
              <a:buNone/>
            </a:pPr>
            <a:r>
              <a:rPr lang="en-IE" sz="2400" dirty="0">
                <a:latin typeface="Courier New" panose="02070309020205020404" pitchFamily="49" charset="0"/>
                <a:cs typeface="Courier New" panose="02070309020205020404" pitchFamily="49" charset="0"/>
              </a:rPr>
              <a:t>#create a correlation matrix</a:t>
            </a:r>
          </a:p>
          <a:p>
            <a:pPr marL="0" indent="0">
              <a:buNone/>
            </a:pPr>
            <a:r>
              <a:rPr lang="en-IE" sz="2400" dirty="0" err="1">
                <a:latin typeface="Courier New" panose="02070309020205020404" pitchFamily="49" charset="0"/>
                <a:cs typeface="Courier New" panose="02070309020205020404" pitchFamily="49" charset="0"/>
              </a:rPr>
              <a:t>raqMatrix</a:t>
            </a:r>
            <a:r>
              <a:rPr lang="en-IE" sz="2400" dirty="0">
                <a:latin typeface="Courier New" panose="02070309020205020404" pitchFamily="49" charset="0"/>
                <a:cs typeface="Courier New" panose="02070309020205020404" pitchFamily="49" charset="0"/>
              </a:rPr>
              <a:t>&lt;-</a:t>
            </a:r>
            <a:r>
              <a:rPr lang="en-IE" sz="2400" dirty="0" err="1">
                <a:latin typeface="Courier New" panose="02070309020205020404" pitchFamily="49" charset="0"/>
                <a:cs typeface="Courier New" panose="02070309020205020404" pitchFamily="49" charset="0"/>
              </a:rPr>
              <a:t>cor</a:t>
            </a:r>
            <a:r>
              <a:rPr lang="en-IE" sz="2400" dirty="0">
                <a:latin typeface="Courier New" panose="02070309020205020404" pitchFamily="49" charset="0"/>
                <a:cs typeface="Courier New" panose="02070309020205020404" pitchFamily="49" charset="0"/>
              </a:rPr>
              <a:t>(</a:t>
            </a:r>
            <a:r>
              <a:rPr lang="en-IE" sz="2400" dirty="0" err="1">
                <a:latin typeface="Courier New" panose="02070309020205020404" pitchFamily="49" charset="0"/>
                <a:cs typeface="Courier New" panose="02070309020205020404" pitchFamily="49" charset="0"/>
              </a:rPr>
              <a:t>raqData</a:t>
            </a:r>
            <a:r>
              <a:rPr lang="en-IE" sz="2400" dirty="0">
                <a:latin typeface="Courier New" panose="02070309020205020404" pitchFamily="49" charset="0"/>
                <a:cs typeface="Courier New" panose="02070309020205020404" pitchFamily="49" charset="0"/>
              </a:rPr>
              <a:t>)</a:t>
            </a:r>
          </a:p>
          <a:p>
            <a:pPr marL="0" indent="0">
              <a:buNone/>
            </a:pPr>
            <a:r>
              <a:rPr lang="en-IE" sz="2400" dirty="0">
                <a:latin typeface="Courier New" panose="02070309020205020404" pitchFamily="49" charset="0"/>
                <a:cs typeface="Courier New" panose="02070309020205020404" pitchFamily="49" charset="0"/>
              </a:rPr>
              <a:t>round(</a:t>
            </a:r>
            <a:r>
              <a:rPr lang="en-IE" sz="2400" dirty="0" err="1">
                <a:latin typeface="Courier New" panose="02070309020205020404" pitchFamily="49" charset="0"/>
                <a:cs typeface="Courier New" panose="02070309020205020404" pitchFamily="49" charset="0"/>
              </a:rPr>
              <a:t>raqMatrix</a:t>
            </a:r>
            <a:r>
              <a:rPr lang="en-IE" sz="2400" dirty="0">
                <a:latin typeface="Courier New" panose="02070309020205020404" pitchFamily="49" charset="0"/>
                <a:cs typeface="Courier New" panose="02070309020205020404" pitchFamily="49" charset="0"/>
              </a:rPr>
              <a:t>, 2)</a:t>
            </a:r>
          </a:p>
          <a:p>
            <a:pPr marL="0" indent="0">
              <a:buNone/>
            </a:pPr>
            <a:endParaRPr lang="en-IE" sz="2400" dirty="0">
              <a:latin typeface="Courier New" panose="02070309020205020404" pitchFamily="49" charset="0"/>
              <a:cs typeface="Courier New" panose="02070309020205020404" pitchFamily="49" charset="0"/>
            </a:endParaRPr>
          </a:p>
          <a:p>
            <a:pPr marL="0" indent="0">
              <a:buNone/>
            </a:pPr>
            <a:r>
              <a:rPr lang="en-IE" sz="2400" dirty="0">
                <a:latin typeface="Courier New" panose="02070309020205020404" pitchFamily="49" charset="0"/>
                <a:cs typeface="Courier New" panose="02070309020205020404" pitchFamily="49" charset="0"/>
              </a:rPr>
              <a:t>#Showing significance levels also</a:t>
            </a:r>
          </a:p>
          <a:p>
            <a:pPr marL="0" indent="0">
              <a:buNone/>
            </a:pPr>
            <a:r>
              <a:rPr lang="en-IE" sz="2400" dirty="0" err="1">
                <a:latin typeface="Courier New" panose="02070309020205020404" pitchFamily="49" charset="0"/>
                <a:cs typeface="Courier New" panose="02070309020205020404" pitchFamily="49" charset="0"/>
              </a:rPr>
              <a:t>Hmisc</a:t>
            </a:r>
            <a:r>
              <a:rPr lang="en-IE" sz="2400" dirty="0">
                <a:latin typeface="Courier New" panose="02070309020205020404" pitchFamily="49" charset="0"/>
                <a:cs typeface="Courier New" panose="02070309020205020404" pitchFamily="49" charset="0"/>
              </a:rPr>
              <a:t>::</a:t>
            </a:r>
            <a:r>
              <a:rPr lang="en-IE" sz="2400" dirty="0" err="1">
                <a:latin typeface="Courier New" panose="02070309020205020404" pitchFamily="49" charset="0"/>
                <a:cs typeface="Courier New" panose="02070309020205020404" pitchFamily="49" charset="0"/>
              </a:rPr>
              <a:t>rcorr</a:t>
            </a:r>
            <a:r>
              <a:rPr lang="en-IE" sz="2400" dirty="0">
                <a:latin typeface="Courier New" panose="02070309020205020404" pitchFamily="49" charset="0"/>
                <a:cs typeface="Courier New" panose="02070309020205020404" pitchFamily="49" charset="0"/>
              </a:rPr>
              <a:t>(</a:t>
            </a:r>
            <a:r>
              <a:rPr lang="en-IE" sz="2400" dirty="0" err="1">
                <a:latin typeface="Courier New" panose="02070309020205020404" pitchFamily="49" charset="0"/>
                <a:cs typeface="Courier New" panose="02070309020205020404" pitchFamily="49" charset="0"/>
              </a:rPr>
              <a:t>as.matrix</a:t>
            </a:r>
            <a:r>
              <a:rPr lang="en-IE" sz="2400" dirty="0">
                <a:latin typeface="Courier New" panose="02070309020205020404" pitchFamily="49" charset="0"/>
                <a:cs typeface="Courier New" panose="02070309020205020404" pitchFamily="49" charset="0"/>
              </a:rPr>
              <a:t>(</a:t>
            </a:r>
            <a:r>
              <a:rPr lang="en-IE" sz="2400" dirty="0" err="1">
                <a:latin typeface="Courier New" panose="02070309020205020404" pitchFamily="49" charset="0"/>
                <a:cs typeface="Courier New" panose="02070309020205020404" pitchFamily="49" charset="0"/>
              </a:rPr>
              <a:t>raqData</a:t>
            </a:r>
            <a:r>
              <a:rPr lang="en-IE" sz="2400" dirty="0">
                <a:latin typeface="Courier New" panose="02070309020205020404" pitchFamily="49" charset="0"/>
                <a:cs typeface="Courier New" panose="02070309020205020404" pitchFamily="49" charset="0"/>
              </a:rPr>
              <a:t>))</a:t>
            </a:r>
          </a:p>
          <a:p>
            <a:pPr marL="0" indent="0">
              <a:buNone/>
            </a:pPr>
            <a:endParaRPr lang="en-IE" sz="2400" dirty="0">
              <a:latin typeface="Courier New" panose="02070309020205020404" pitchFamily="49" charset="0"/>
              <a:cs typeface="Courier New" panose="02070309020205020404" pitchFamily="49" charset="0"/>
            </a:endParaRPr>
          </a:p>
          <a:p>
            <a:pPr marL="0" indent="0">
              <a:buNone/>
            </a:pPr>
            <a:r>
              <a:rPr lang="en-IE" sz="2400" dirty="0">
                <a:latin typeface="Courier New" panose="02070309020205020404" pitchFamily="49" charset="0"/>
                <a:cs typeface="Courier New" panose="02070309020205020404" pitchFamily="49" charset="0"/>
              </a:rPr>
              <a:t>#Visualisation of correlations using circles</a:t>
            </a:r>
          </a:p>
          <a:p>
            <a:pPr marL="0" indent="0">
              <a:buNone/>
            </a:pPr>
            <a:r>
              <a:rPr lang="en-IE" sz="2400" dirty="0" err="1">
                <a:latin typeface="Courier New" panose="02070309020205020404" pitchFamily="49" charset="0"/>
                <a:cs typeface="Courier New" panose="02070309020205020404" pitchFamily="49" charset="0"/>
              </a:rPr>
              <a:t>corrplot</a:t>
            </a:r>
            <a:r>
              <a:rPr lang="en-IE" sz="2400" dirty="0">
                <a:latin typeface="Courier New" panose="02070309020205020404" pitchFamily="49" charset="0"/>
                <a:cs typeface="Courier New" panose="02070309020205020404" pitchFamily="49" charset="0"/>
              </a:rPr>
              <a:t>::</a:t>
            </a:r>
            <a:r>
              <a:rPr lang="en-IE" sz="2400" dirty="0" err="1">
                <a:latin typeface="Courier New" panose="02070309020205020404" pitchFamily="49" charset="0"/>
                <a:cs typeface="Courier New" panose="02070309020205020404" pitchFamily="49" charset="0"/>
              </a:rPr>
              <a:t>corrplot</a:t>
            </a:r>
            <a:r>
              <a:rPr lang="en-IE" sz="2400" dirty="0">
                <a:latin typeface="Courier New" panose="02070309020205020404" pitchFamily="49" charset="0"/>
                <a:cs typeface="Courier New" panose="02070309020205020404" pitchFamily="49" charset="0"/>
              </a:rPr>
              <a:t>(</a:t>
            </a:r>
            <a:r>
              <a:rPr lang="en-IE" sz="2400" dirty="0" err="1">
                <a:latin typeface="Courier New" panose="02070309020205020404" pitchFamily="49" charset="0"/>
                <a:cs typeface="Courier New" panose="02070309020205020404" pitchFamily="49" charset="0"/>
              </a:rPr>
              <a:t>raqMatrix</a:t>
            </a:r>
            <a:r>
              <a:rPr lang="en-IE" sz="2400" dirty="0">
                <a:latin typeface="Courier New" panose="02070309020205020404" pitchFamily="49" charset="0"/>
                <a:cs typeface="Courier New" panose="02070309020205020404" pitchFamily="49" charset="0"/>
              </a:rPr>
              <a:t>, method="circle")</a:t>
            </a:r>
          </a:p>
          <a:p>
            <a:pPr marL="0" indent="0">
              <a:buNone/>
            </a:pPr>
            <a:endParaRPr lang="en-IE" sz="2400" dirty="0">
              <a:latin typeface="Courier New" panose="02070309020205020404" pitchFamily="49" charset="0"/>
              <a:cs typeface="Courier New" panose="02070309020205020404" pitchFamily="49" charset="0"/>
            </a:endParaRPr>
          </a:p>
          <a:p>
            <a:pPr marL="0" indent="0">
              <a:buNone/>
            </a:pPr>
            <a:r>
              <a:rPr lang="en-IE" sz="2400" dirty="0">
                <a:latin typeface="Courier New" panose="02070309020205020404" pitchFamily="49" charset="0"/>
                <a:cs typeface="Courier New" panose="02070309020205020404" pitchFamily="49" charset="0"/>
              </a:rPr>
              <a:t>#Visualisation using numbers</a:t>
            </a:r>
          </a:p>
          <a:p>
            <a:pPr marL="0" indent="0">
              <a:buNone/>
            </a:pPr>
            <a:r>
              <a:rPr lang="en-IE" sz="2400" dirty="0" err="1">
                <a:latin typeface="Courier New" panose="02070309020205020404" pitchFamily="49" charset="0"/>
                <a:cs typeface="Courier New" panose="02070309020205020404" pitchFamily="49" charset="0"/>
              </a:rPr>
              <a:t>corrplot</a:t>
            </a:r>
            <a:r>
              <a:rPr lang="en-IE" sz="2400" dirty="0">
                <a:latin typeface="Courier New" panose="02070309020205020404" pitchFamily="49" charset="0"/>
                <a:cs typeface="Courier New" panose="02070309020205020404" pitchFamily="49" charset="0"/>
              </a:rPr>
              <a:t>::</a:t>
            </a:r>
            <a:r>
              <a:rPr lang="en-IE" sz="2400" dirty="0" err="1">
                <a:latin typeface="Courier New" panose="02070309020205020404" pitchFamily="49" charset="0"/>
                <a:cs typeface="Courier New" panose="02070309020205020404" pitchFamily="49" charset="0"/>
              </a:rPr>
              <a:t>corrplot</a:t>
            </a:r>
            <a:r>
              <a:rPr lang="en-IE" sz="2400" dirty="0">
                <a:latin typeface="Courier New" panose="02070309020205020404" pitchFamily="49" charset="0"/>
                <a:cs typeface="Courier New" panose="02070309020205020404" pitchFamily="49" charset="0"/>
              </a:rPr>
              <a:t>(</a:t>
            </a:r>
            <a:r>
              <a:rPr lang="en-IE" sz="2400" dirty="0" err="1">
                <a:latin typeface="Courier New" panose="02070309020205020404" pitchFamily="49" charset="0"/>
                <a:cs typeface="Courier New" panose="02070309020205020404" pitchFamily="49" charset="0"/>
              </a:rPr>
              <a:t>raqMatrix</a:t>
            </a:r>
            <a:r>
              <a:rPr lang="en-IE" sz="2400" dirty="0">
                <a:latin typeface="Courier New" panose="02070309020205020404" pitchFamily="49" charset="0"/>
                <a:cs typeface="Courier New" panose="02070309020205020404" pitchFamily="49" charset="0"/>
              </a:rPr>
              <a:t>, method="number")</a:t>
            </a:r>
          </a:p>
          <a:p>
            <a:pPr marL="0" indent="0">
              <a:buNone/>
            </a:pPr>
            <a:endParaRPr lang="en-IE" sz="2400" dirty="0">
              <a:latin typeface="Courier New" panose="02070309020205020404" pitchFamily="49" charset="0"/>
              <a:cs typeface="Courier New" panose="02070309020205020404" pitchFamily="49" charset="0"/>
            </a:endParaRPr>
          </a:p>
          <a:p>
            <a:pPr marL="0" indent="0">
              <a:buNone/>
            </a:pPr>
            <a:r>
              <a:rPr lang="en-IE" sz="2400" dirty="0">
                <a:latin typeface="Courier New" panose="02070309020205020404" pitchFamily="49" charset="0"/>
                <a:cs typeface="Courier New" panose="02070309020205020404" pitchFamily="49" charset="0"/>
              </a:rPr>
              <a:t>#Visualisation of significance levels at 0.05</a:t>
            </a:r>
          </a:p>
          <a:p>
            <a:pPr marL="0" indent="0">
              <a:buNone/>
            </a:pPr>
            <a:r>
              <a:rPr lang="en-IE" sz="2400" dirty="0">
                <a:latin typeface="Courier New" panose="02070309020205020404" pitchFamily="49" charset="0"/>
                <a:cs typeface="Courier New" panose="02070309020205020404" pitchFamily="49" charset="0"/>
              </a:rPr>
              <a:t>res1 &lt;- </a:t>
            </a:r>
            <a:r>
              <a:rPr lang="en-IE" sz="2400" dirty="0" err="1">
                <a:latin typeface="Courier New" panose="02070309020205020404" pitchFamily="49" charset="0"/>
                <a:cs typeface="Courier New" panose="02070309020205020404" pitchFamily="49" charset="0"/>
              </a:rPr>
              <a:t>corrplot</a:t>
            </a:r>
            <a:r>
              <a:rPr lang="en-IE" sz="2400" dirty="0">
                <a:latin typeface="Courier New" panose="02070309020205020404" pitchFamily="49" charset="0"/>
                <a:cs typeface="Courier New" panose="02070309020205020404" pitchFamily="49" charset="0"/>
              </a:rPr>
              <a:t>::</a:t>
            </a:r>
            <a:r>
              <a:rPr lang="en-IE" sz="2400" dirty="0" err="1">
                <a:latin typeface="Courier New" panose="02070309020205020404" pitchFamily="49" charset="0"/>
                <a:cs typeface="Courier New" panose="02070309020205020404" pitchFamily="49" charset="0"/>
              </a:rPr>
              <a:t>cor.mtest</a:t>
            </a:r>
            <a:r>
              <a:rPr lang="en-IE" sz="2400" dirty="0">
                <a:latin typeface="Courier New" panose="02070309020205020404" pitchFamily="49" charset="0"/>
                <a:cs typeface="Courier New" panose="02070309020205020404" pitchFamily="49" charset="0"/>
              </a:rPr>
              <a:t>(</a:t>
            </a:r>
            <a:r>
              <a:rPr lang="en-IE" sz="2400" dirty="0" err="1">
                <a:latin typeface="Courier New" panose="02070309020205020404" pitchFamily="49" charset="0"/>
                <a:cs typeface="Courier New" panose="02070309020205020404" pitchFamily="49" charset="0"/>
              </a:rPr>
              <a:t>raqMatrix</a:t>
            </a:r>
            <a:r>
              <a:rPr lang="en-IE" sz="2400" dirty="0">
                <a:latin typeface="Courier New" panose="02070309020205020404" pitchFamily="49" charset="0"/>
                <a:cs typeface="Courier New" panose="02070309020205020404" pitchFamily="49" charset="0"/>
              </a:rPr>
              <a:t>, </a:t>
            </a:r>
            <a:r>
              <a:rPr lang="en-IE" sz="2400" dirty="0" err="1">
                <a:latin typeface="Courier New" panose="02070309020205020404" pitchFamily="49" charset="0"/>
                <a:cs typeface="Courier New" panose="02070309020205020404" pitchFamily="49" charset="0"/>
              </a:rPr>
              <a:t>conf.level</a:t>
            </a:r>
            <a:r>
              <a:rPr lang="en-IE" sz="2400" dirty="0">
                <a:latin typeface="Courier New" panose="02070309020205020404" pitchFamily="49" charset="0"/>
                <a:cs typeface="Courier New" panose="02070309020205020404" pitchFamily="49" charset="0"/>
              </a:rPr>
              <a:t> = .95)</a:t>
            </a:r>
          </a:p>
          <a:p>
            <a:pPr marL="0" indent="0">
              <a:buNone/>
            </a:pPr>
            <a:r>
              <a:rPr lang="en-IE" sz="2400" dirty="0" err="1">
                <a:latin typeface="Courier New" panose="02070309020205020404" pitchFamily="49" charset="0"/>
                <a:cs typeface="Courier New" panose="02070309020205020404" pitchFamily="49" charset="0"/>
              </a:rPr>
              <a:t>corrplot</a:t>
            </a:r>
            <a:r>
              <a:rPr lang="en-IE" sz="2400" dirty="0">
                <a:latin typeface="Courier New" panose="02070309020205020404" pitchFamily="49" charset="0"/>
                <a:cs typeface="Courier New" panose="02070309020205020404" pitchFamily="49" charset="0"/>
              </a:rPr>
              <a:t>::</a:t>
            </a:r>
            <a:r>
              <a:rPr lang="en-IE" sz="2400" dirty="0" err="1">
                <a:latin typeface="Courier New" panose="02070309020205020404" pitchFamily="49" charset="0"/>
                <a:cs typeface="Courier New" panose="02070309020205020404" pitchFamily="49" charset="0"/>
              </a:rPr>
              <a:t>corrplot</a:t>
            </a:r>
            <a:r>
              <a:rPr lang="en-IE" sz="2400" dirty="0">
                <a:latin typeface="Courier New" panose="02070309020205020404" pitchFamily="49" charset="0"/>
                <a:cs typeface="Courier New" panose="02070309020205020404" pitchFamily="49" charset="0"/>
              </a:rPr>
              <a:t>(</a:t>
            </a:r>
            <a:r>
              <a:rPr lang="en-IE" sz="2400" dirty="0" err="1">
                <a:latin typeface="Courier New" panose="02070309020205020404" pitchFamily="49" charset="0"/>
                <a:cs typeface="Courier New" panose="02070309020205020404" pitchFamily="49" charset="0"/>
              </a:rPr>
              <a:t>raqMatrix</a:t>
            </a:r>
            <a:r>
              <a:rPr lang="en-IE" sz="2400" dirty="0">
                <a:latin typeface="Courier New" panose="02070309020205020404" pitchFamily="49" charset="0"/>
                <a:cs typeface="Courier New" panose="02070309020205020404" pitchFamily="49" charset="0"/>
              </a:rPr>
              <a:t>, </a:t>
            </a:r>
            <a:r>
              <a:rPr lang="en-IE" sz="2400" dirty="0" err="1">
                <a:latin typeface="Courier New" panose="02070309020205020404" pitchFamily="49" charset="0"/>
                <a:cs typeface="Courier New" panose="02070309020205020404" pitchFamily="49" charset="0"/>
              </a:rPr>
              <a:t>p.mat</a:t>
            </a:r>
            <a:r>
              <a:rPr lang="en-IE" sz="2400" dirty="0">
                <a:latin typeface="Courier New" panose="02070309020205020404" pitchFamily="49" charset="0"/>
                <a:cs typeface="Courier New" panose="02070309020205020404" pitchFamily="49" charset="0"/>
              </a:rPr>
              <a:t> = res1$p, </a:t>
            </a:r>
            <a:r>
              <a:rPr lang="en-IE" sz="2400" dirty="0" err="1">
                <a:latin typeface="Courier New" panose="02070309020205020404" pitchFamily="49" charset="0"/>
                <a:cs typeface="Courier New" panose="02070309020205020404" pitchFamily="49" charset="0"/>
              </a:rPr>
              <a:t>sig.level</a:t>
            </a:r>
            <a:r>
              <a:rPr lang="en-IE" sz="2400" dirty="0">
                <a:latin typeface="Courier New" panose="02070309020205020404" pitchFamily="49" charset="0"/>
                <a:cs typeface="Courier New" panose="02070309020205020404" pitchFamily="49" charset="0"/>
              </a:rPr>
              <a:t> = .05)</a:t>
            </a:r>
          </a:p>
          <a:p>
            <a:pPr marL="0" indent="0">
              <a:buNone/>
            </a:pPr>
            <a:endParaRPr lang="en-IE" sz="2400" dirty="0">
              <a:latin typeface="Courier New" panose="02070309020205020404" pitchFamily="49" charset="0"/>
              <a:cs typeface="Courier New" panose="02070309020205020404" pitchFamily="49" charset="0"/>
            </a:endParaRPr>
          </a:p>
          <a:p>
            <a:pPr marL="0" indent="0">
              <a:buNone/>
            </a:pPr>
            <a:r>
              <a:rPr lang="en-IE" sz="2400" dirty="0">
                <a:latin typeface="Courier New" panose="02070309020205020404" pitchFamily="49" charset="0"/>
                <a:cs typeface="Courier New" panose="02070309020205020404" pitchFamily="49" charset="0"/>
              </a:rPr>
              <a:t>#Showing p-value for non-significant results</a:t>
            </a:r>
          </a:p>
          <a:p>
            <a:pPr marL="0" indent="0">
              <a:buNone/>
            </a:pPr>
            <a:r>
              <a:rPr lang="en-IE" sz="2400" dirty="0" err="1">
                <a:latin typeface="Courier New" panose="02070309020205020404" pitchFamily="49" charset="0"/>
                <a:cs typeface="Courier New" panose="02070309020205020404" pitchFamily="49" charset="0"/>
              </a:rPr>
              <a:t>corrplot</a:t>
            </a:r>
            <a:r>
              <a:rPr lang="en-IE" sz="2400" dirty="0">
                <a:latin typeface="Courier New" panose="02070309020205020404" pitchFamily="49" charset="0"/>
                <a:cs typeface="Courier New" panose="02070309020205020404" pitchFamily="49" charset="0"/>
              </a:rPr>
              <a:t>(</a:t>
            </a:r>
            <a:r>
              <a:rPr lang="en-IE" sz="2400" dirty="0" err="1">
                <a:latin typeface="Courier New" panose="02070309020205020404" pitchFamily="49" charset="0"/>
                <a:cs typeface="Courier New" panose="02070309020205020404" pitchFamily="49" charset="0"/>
              </a:rPr>
              <a:t>raqMatrix</a:t>
            </a:r>
            <a:r>
              <a:rPr lang="en-IE" sz="2400" dirty="0">
                <a:latin typeface="Courier New" panose="02070309020205020404" pitchFamily="49" charset="0"/>
                <a:cs typeface="Courier New" panose="02070309020205020404" pitchFamily="49" charset="0"/>
              </a:rPr>
              <a:t>, </a:t>
            </a:r>
            <a:r>
              <a:rPr lang="en-IE" sz="2400" dirty="0" err="1">
                <a:latin typeface="Courier New" panose="02070309020205020404" pitchFamily="49" charset="0"/>
                <a:cs typeface="Courier New" panose="02070309020205020404" pitchFamily="49" charset="0"/>
              </a:rPr>
              <a:t>p.mat</a:t>
            </a:r>
            <a:r>
              <a:rPr lang="en-IE" sz="2400" dirty="0">
                <a:latin typeface="Courier New" panose="02070309020205020404" pitchFamily="49" charset="0"/>
                <a:cs typeface="Courier New" panose="02070309020205020404" pitchFamily="49" charset="0"/>
              </a:rPr>
              <a:t> = res1$p, </a:t>
            </a:r>
            <a:r>
              <a:rPr lang="en-IE" sz="2400" dirty="0" err="1">
                <a:latin typeface="Courier New" panose="02070309020205020404" pitchFamily="49" charset="0"/>
                <a:cs typeface="Courier New" panose="02070309020205020404" pitchFamily="49" charset="0"/>
              </a:rPr>
              <a:t>insig</a:t>
            </a:r>
            <a:r>
              <a:rPr lang="en-IE" sz="2400" dirty="0">
                <a:latin typeface="Courier New" panose="02070309020205020404" pitchFamily="49" charset="0"/>
                <a:cs typeface="Courier New" panose="02070309020205020404" pitchFamily="49" charset="0"/>
              </a:rPr>
              <a:t> = "p-value")</a:t>
            </a:r>
          </a:p>
          <a:p>
            <a:pPr marL="0" indent="0">
              <a:buNone/>
            </a:pPr>
            <a:endParaRPr lang="en-IE" sz="2400" dirty="0">
              <a:latin typeface="Courier New" panose="02070309020205020404" pitchFamily="49" charset="0"/>
              <a:cs typeface="Courier New" panose="02070309020205020404" pitchFamily="49" charset="0"/>
            </a:endParaRPr>
          </a:p>
          <a:p>
            <a:pPr marL="0" indent="0">
              <a:buNone/>
            </a:pPr>
            <a:endParaRPr lang="en-IE" sz="2400" dirty="0">
              <a:latin typeface="Courier New" panose="02070309020205020404" pitchFamily="49" charset="0"/>
              <a:cs typeface="Courier New" panose="02070309020205020404" pitchFamily="49" charset="0"/>
            </a:endParaRPr>
          </a:p>
          <a:p>
            <a:pPr marL="0" indent="0">
              <a:buNone/>
            </a:pPr>
            <a:endParaRPr lang="en-IE" sz="2400" dirty="0">
              <a:latin typeface="Courier New" panose="02070309020205020404" pitchFamily="49" charset="0"/>
              <a:cs typeface="Courier New" panose="02070309020205020404" pitchFamily="49" charset="0"/>
            </a:endParaRPr>
          </a:p>
          <a:p>
            <a:pPr marL="0" indent="0">
              <a:buNone/>
            </a:pPr>
            <a:endParaRPr lang="en-IE" sz="1600" dirty="0">
              <a:latin typeface="Courier New" panose="02070309020205020404" pitchFamily="49" charset="0"/>
              <a:cs typeface="Courier New" panose="02070309020205020404" pitchFamily="49" charset="0"/>
            </a:endParaRPr>
          </a:p>
          <a:p>
            <a:pPr marL="0" indent="0">
              <a:buNone/>
            </a:pPr>
            <a:endParaRPr lang="en-IE" sz="2800" dirty="0"/>
          </a:p>
          <a:p>
            <a:pPr marL="0" indent="0">
              <a:buNone/>
            </a:pPr>
            <a:endParaRPr lang="en-IE" dirty="0"/>
          </a:p>
        </p:txBody>
      </p:sp>
    </p:spTree>
    <p:extLst>
      <p:ext uri="{BB962C8B-B14F-4D97-AF65-F5344CB8AC3E}">
        <p14:creationId xmlns:p14="http://schemas.microsoft.com/office/powerpoint/2010/main" val="43368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a:t>Step 1: Generate a correlation matrix  (lots of ways)</a:t>
            </a:r>
          </a:p>
        </p:txBody>
      </p:sp>
      <p:sp>
        <p:nvSpPr>
          <p:cNvPr id="3" name="Content Placeholder 2"/>
          <p:cNvSpPr>
            <a:spLocks noGrp="1"/>
          </p:cNvSpPr>
          <p:nvPr>
            <p:ph sz="quarter" idx="1"/>
          </p:nvPr>
        </p:nvSpPr>
        <p:spPr/>
        <p:txBody>
          <a:bodyPr>
            <a:normAutofit fontScale="85000" lnSpcReduction="10000"/>
          </a:bodyPr>
          <a:lstStyle/>
          <a:p>
            <a:pPr marL="0" indent="0">
              <a:buNone/>
            </a:pPr>
            <a:r>
              <a:rPr lang="en-IE" sz="2400" dirty="0">
                <a:latin typeface="Courier New" panose="02070309020205020404" pitchFamily="49" charset="0"/>
                <a:cs typeface="Courier New" panose="02070309020205020404" pitchFamily="49" charset="0"/>
              </a:rPr>
              <a:t>##Using </a:t>
            </a:r>
            <a:r>
              <a:rPr lang="en-IE" sz="2400" dirty="0" err="1">
                <a:latin typeface="Courier New" panose="02070309020205020404" pitchFamily="49" charset="0"/>
                <a:cs typeface="Courier New" panose="02070309020205020404" pitchFamily="49" charset="0"/>
              </a:rPr>
              <a:t>ggcorrplot</a:t>
            </a:r>
            <a:endParaRPr lang="en-IE" sz="2400" dirty="0">
              <a:latin typeface="Courier New" panose="02070309020205020404" pitchFamily="49" charset="0"/>
              <a:cs typeface="Courier New" panose="02070309020205020404" pitchFamily="49" charset="0"/>
            </a:endParaRPr>
          </a:p>
          <a:p>
            <a:pPr marL="0" indent="0">
              <a:buNone/>
            </a:pPr>
            <a:r>
              <a:rPr lang="en-IE" sz="2400" dirty="0" err="1">
                <a:latin typeface="Courier New" panose="02070309020205020404" pitchFamily="49" charset="0"/>
                <a:cs typeface="Courier New" panose="02070309020205020404" pitchFamily="49" charset="0"/>
              </a:rPr>
              <a:t>p.mat</a:t>
            </a:r>
            <a:r>
              <a:rPr lang="en-IE" sz="2400" dirty="0">
                <a:latin typeface="Courier New" panose="02070309020205020404" pitchFamily="49" charset="0"/>
                <a:cs typeface="Courier New" panose="02070309020205020404" pitchFamily="49" charset="0"/>
              </a:rPr>
              <a:t> &lt;- </a:t>
            </a:r>
            <a:r>
              <a:rPr lang="en-IE" sz="2400" dirty="0" err="1">
                <a:latin typeface="Courier New" panose="02070309020205020404" pitchFamily="49" charset="0"/>
                <a:cs typeface="Courier New" panose="02070309020205020404" pitchFamily="49" charset="0"/>
              </a:rPr>
              <a:t>ggcorrplot</a:t>
            </a:r>
            <a:r>
              <a:rPr lang="en-IE" sz="2400" dirty="0">
                <a:latin typeface="Courier New" panose="02070309020205020404" pitchFamily="49" charset="0"/>
                <a:cs typeface="Courier New" panose="02070309020205020404" pitchFamily="49" charset="0"/>
              </a:rPr>
              <a:t>::</a:t>
            </a:r>
            <a:r>
              <a:rPr lang="en-IE" sz="2400" dirty="0" err="1">
                <a:latin typeface="Courier New" panose="02070309020205020404" pitchFamily="49" charset="0"/>
                <a:cs typeface="Courier New" panose="02070309020205020404" pitchFamily="49" charset="0"/>
              </a:rPr>
              <a:t>cor_pmat</a:t>
            </a:r>
            <a:r>
              <a:rPr lang="en-IE" sz="2400" dirty="0">
                <a:latin typeface="Courier New" panose="02070309020205020404" pitchFamily="49" charset="0"/>
                <a:cs typeface="Courier New" panose="02070309020205020404" pitchFamily="49" charset="0"/>
              </a:rPr>
              <a:t>(</a:t>
            </a:r>
            <a:r>
              <a:rPr lang="en-IE" sz="2400" dirty="0" err="1">
                <a:latin typeface="Courier New" panose="02070309020205020404" pitchFamily="49" charset="0"/>
                <a:cs typeface="Courier New" panose="02070309020205020404" pitchFamily="49" charset="0"/>
              </a:rPr>
              <a:t>raqData</a:t>
            </a:r>
            <a:r>
              <a:rPr lang="en-IE" sz="2400" dirty="0">
                <a:latin typeface="Courier New" panose="02070309020205020404" pitchFamily="49" charset="0"/>
                <a:cs typeface="Courier New" panose="02070309020205020404" pitchFamily="49" charset="0"/>
              </a:rPr>
              <a:t>)</a:t>
            </a:r>
          </a:p>
          <a:p>
            <a:pPr marL="0" indent="0">
              <a:buNone/>
            </a:pPr>
            <a:r>
              <a:rPr lang="en-IE" sz="2400" dirty="0" err="1">
                <a:latin typeface="Courier New" panose="02070309020205020404" pitchFamily="49" charset="0"/>
                <a:cs typeface="Courier New" panose="02070309020205020404" pitchFamily="49" charset="0"/>
              </a:rPr>
              <a:t>ggcorrplot</a:t>
            </a:r>
            <a:r>
              <a:rPr lang="en-IE" sz="2400" dirty="0">
                <a:latin typeface="Courier New" panose="02070309020205020404" pitchFamily="49" charset="0"/>
                <a:cs typeface="Courier New" panose="02070309020205020404" pitchFamily="49" charset="0"/>
              </a:rPr>
              <a:t>::</a:t>
            </a:r>
            <a:r>
              <a:rPr lang="en-IE" sz="2400" dirty="0" err="1">
                <a:latin typeface="Courier New" panose="02070309020205020404" pitchFamily="49" charset="0"/>
                <a:cs typeface="Courier New" panose="02070309020205020404" pitchFamily="49" charset="0"/>
              </a:rPr>
              <a:t>ggcorrplot</a:t>
            </a:r>
            <a:r>
              <a:rPr lang="en-IE" sz="2400" dirty="0">
                <a:latin typeface="Courier New" panose="02070309020205020404" pitchFamily="49" charset="0"/>
                <a:cs typeface="Courier New" panose="02070309020205020404" pitchFamily="49" charset="0"/>
              </a:rPr>
              <a:t>(</a:t>
            </a:r>
            <a:r>
              <a:rPr lang="en-IE" sz="2400" dirty="0" err="1">
                <a:latin typeface="Courier New" panose="02070309020205020404" pitchFamily="49" charset="0"/>
                <a:cs typeface="Courier New" panose="02070309020205020404" pitchFamily="49" charset="0"/>
              </a:rPr>
              <a:t>raqMatrix</a:t>
            </a:r>
            <a:r>
              <a:rPr lang="en-IE" sz="2400" dirty="0">
                <a:latin typeface="Courier New" panose="02070309020205020404" pitchFamily="49" charset="0"/>
                <a:cs typeface="Courier New" panose="02070309020205020404" pitchFamily="49" charset="0"/>
              </a:rPr>
              <a:t>, title = "Correlation matrix for RAQ data")</a:t>
            </a:r>
          </a:p>
          <a:p>
            <a:pPr marL="0" indent="0">
              <a:buNone/>
            </a:pPr>
            <a:r>
              <a:rPr lang="en-IE" sz="2400" dirty="0">
                <a:latin typeface="Courier New" panose="02070309020205020404" pitchFamily="49" charset="0"/>
                <a:cs typeface="Courier New" panose="02070309020205020404" pitchFamily="49" charset="0"/>
              </a:rPr>
              <a:t>#Showing </a:t>
            </a:r>
            <a:r>
              <a:rPr lang="en-IE" sz="2400" dirty="0" err="1">
                <a:latin typeface="Courier New" panose="02070309020205020404" pitchFamily="49" charset="0"/>
                <a:cs typeface="Courier New" panose="02070309020205020404" pitchFamily="49" charset="0"/>
              </a:rPr>
              <a:t>Xs</a:t>
            </a:r>
            <a:r>
              <a:rPr lang="en-IE" sz="2400" dirty="0">
                <a:latin typeface="Courier New" panose="02070309020205020404" pitchFamily="49" charset="0"/>
                <a:cs typeface="Courier New" panose="02070309020205020404" pitchFamily="49" charset="0"/>
              </a:rPr>
              <a:t> for non-significant correlations</a:t>
            </a:r>
          </a:p>
          <a:p>
            <a:pPr marL="0" indent="0">
              <a:buNone/>
            </a:pPr>
            <a:r>
              <a:rPr lang="en-IE" sz="2400" dirty="0" err="1">
                <a:latin typeface="Courier New" panose="02070309020205020404" pitchFamily="49" charset="0"/>
                <a:cs typeface="Courier New" panose="02070309020205020404" pitchFamily="49" charset="0"/>
              </a:rPr>
              <a:t>ggcorrplot</a:t>
            </a:r>
            <a:r>
              <a:rPr lang="en-IE" sz="2400" dirty="0">
                <a:latin typeface="Courier New" panose="02070309020205020404" pitchFamily="49" charset="0"/>
                <a:cs typeface="Courier New" panose="02070309020205020404" pitchFamily="49" charset="0"/>
              </a:rPr>
              <a:t>::</a:t>
            </a:r>
            <a:r>
              <a:rPr lang="en-IE" sz="2400" dirty="0" err="1">
                <a:latin typeface="Courier New" panose="02070309020205020404" pitchFamily="49" charset="0"/>
                <a:cs typeface="Courier New" panose="02070309020205020404" pitchFamily="49" charset="0"/>
              </a:rPr>
              <a:t>ggcorrplot</a:t>
            </a:r>
            <a:r>
              <a:rPr lang="en-IE" sz="2400" dirty="0">
                <a:latin typeface="Courier New" panose="02070309020205020404" pitchFamily="49" charset="0"/>
                <a:cs typeface="Courier New" panose="02070309020205020404" pitchFamily="49" charset="0"/>
              </a:rPr>
              <a:t>(</a:t>
            </a:r>
            <a:r>
              <a:rPr lang="en-IE" sz="2400" dirty="0" err="1">
                <a:latin typeface="Courier New" panose="02070309020205020404" pitchFamily="49" charset="0"/>
                <a:cs typeface="Courier New" panose="02070309020205020404" pitchFamily="49" charset="0"/>
              </a:rPr>
              <a:t>raqMatrix</a:t>
            </a:r>
            <a:r>
              <a:rPr lang="en-IE" sz="2400" dirty="0">
                <a:latin typeface="Courier New" panose="02070309020205020404" pitchFamily="49" charset="0"/>
                <a:cs typeface="Courier New" panose="02070309020205020404" pitchFamily="49" charset="0"/>
              </a:rPr>
              <a:t>, title = "Correlation matrix for RAQ data", </a:t>
            </a:r>
            <a:r>
              <a:rPr lang="en-IE" sz="2400" dirty="0" err="1">
                <a:latin typeface="Courier New" panose="02070309020205020404" pitchFamily="49" charset="0"/>
                <a:cs typeface="Courier New" panose="02070309020205020404" pitchFamily="49" charset="0"/>
              </a:rPr>
              <a:t>p.mat</a:t>
            </a:r>
            <a:r>
              <a:rPr lang="en-IE" sz="2400" dirty="0">
                <a:latin typeface="Courier New" panose="02070309020205020404" pitchFamily="49" charset="0"/>
                <a:cs typeface="Courier New" panose="02070309020205020404" pitchFamily="49" charset="0"/>
              </a:rPr>
              <a:t> = </a:t>
            </a:r>
            <a:r>
              <a:rPr lang="en-IE" sz="2400" dirty="0" err="1">
                <a:latin typeface="Courier New" panose="02070309020205020404" pitchFamily="49" charset="0"/>
                <a:cs typeface="Courier New" panose="02070309020205020404" pitchFamily="49" charset="0"/>
              </a:rPr>
              <a:t>p.mat</a:t>
            </a:r>
            <a:r>
              <a:rPr lang="en-IE" sz="2400" dirty="0">
                <a:latin typeface="Courier New" panose="02070309020205020404" pitchFamily="49" charset="0"/>
                <a:cs typeface="Courier New" panose="02070309020205020404" pitchFamily="49" charset="0"/>
              </a:rPr>
              <a:t>, </a:t>
            </a:r>
            <a:r>
              <a:rPr lang="en-IE" sz="2400" dirty="0" err="1">
                <a:latin typeface="Courier New" panose="02070309020205020404" pitchFamily="49" charset="0"/>
                <a:cs typeface="Courier New" panose="02070309020205020404" pitchFamily="49" charset="0"/>
              </a:rPr>
              <a:t>sig.level</a:t>
            </a:r>
            <a:r>
              <a:rPr lang="en-IE" sz="2400" dirty="0">
                <a:latin typeface="Courier New" panose="02070309020205020404" pitchFamily="49" charset="0"/>
                <a:cs typeface="Courier New" panose="02070309020205020404" pitchFamily="49" charset="0"/>
              </a:rPr>
              <a:t> = .05)</a:t>
            </a:r>
          </a:p>
          <a:p>
            <a:pPr marL="0" indent="0">
              <a:buNone/>
            </a:pPr>
            <a:r>
              <a:rPr lang="en-IE" sz="2400" dirty="0">
                <a:latin typeface="Courier New" panose="02070309020205020404" pitchFamily="49" charset="0"/>
                <a:cs typeface="Courier New" panose="02070309020205020404" pitchFamily="49" charset="0"/>
              </a:rPr>
              <a:t>#Showing lower diagonal</a:t>
            </a:r>
          </a:p>
          <a:p>
            <a:pPr marL="0" indent="0">
              <a:buNone/>
            </a:pPr>
            <a:r>
              <a:rPr lang="en-IE" sz="2400" dirty="0" err="1">
                <a:latin typeface="Courier New" panose="02070309020205020404" pitchFamily="49" charset="0"/>
                <a:cs typeface="Courier New" panose="02070309020205020404" pitchFamily="49" charset="0"/>
              </a:rPr>
              <a:t>ggcorrplot</a:t>
            </a:r>
            <a:r>
              <a:rPr lang="en-IE" sz="2400" dirty="0">
                <a:latin typeface="Courier New" panose="02070309020205020404" pitchFamily="49" charset="0"/>
                <a:cs typeface="Courier New" panose="02070309020205020404" pitchFamily="49" charset="0"/>
              </a:rPr>
              <a:t>::</a:t>
            </a:r>
            <a:r>
              <a:rPr lang="en-IE" sz="2400" dirty="0" err="1">
                <a:latin typeface="Courier New" panose="02070309020205020404" pitchFamily="49" charset="0"/>
                <a:cs typeface="Courier New" panose="02070309020205020404" pitchFamily="49" charset="0"/>
              </a:rPr>
              <a:t>ggcorrplot</a:t>
            </a:r>
            <a:r>
              <a:rPr lang="en-IE" sz="2400" dirty="0">
                <a:latin typeface="Courier New" panose="02070309020205020404" pitchFamily="49" charset="0"/>
                <a:cs typeface="Courier New" panose="02070309020205020404" pitchFamily="49" charset="0"/>
              </a:rPr>
              <a:t>(</a:t>
            </a:r>
            <a:r>
              <a:rPr lang="en-IE" sz="2400" dirty="0" err="1">
                <a:latin typeface="Courier New" panose="02070309020205020404" pitchFamily="49" charset="0"/>
                <a:cs typeface="Courier New" panose="02070309020205020404" pitchFamily="49" charset="0"/>
              </a:rPr>
              <a:t>raqMatrix</a:t>
            </a:r>
            <a:r>
              <a:rPr lang="en-IE" sz="2400" dirty="0">
                <a:latin typeface="Courier New" panose="02070309020205020404" pitchFamily="49" charset="0"/>
                <a:cs typeface="Courier New" panose="02070309020205020404" pitchFamily="49" charset="0"/>
              </a:rPr>
              <a:t>, title = "Correlation matrix for RAQ data", </a:t>
            </a:r>
            <a:r>
              <a:rPr lang="en-IE" sz="2400" dirty="0" err="1">
                <a:latin typeface="Courier New" panose="02070309020205020404" pitchFamily="49" charset="0"/>
                <a:cs typeface="Courier New" panose="02070309020205020404" pitchFamily="49" charset="0"/>
              </a:rPr>
              <a:t>p.mat</a:t>
            </a:r>
            <a:r>
              <a:rPr lang="en-IE" sz="2400" dirty="0">
                <a:latin typeface="Courier New" panose="02070309020205020404" pitchFamily="49" charset="0"/>
                <a:cs typeface="Courier New" panose="02070309020205020404" pitchFamily="49" charset="0"/>
              </a:rPr>
              <a:t> = </a:t>
            </a:r>
            <a:r>
              <a:rPr lang="en-IE" sz="2400" dirty="0" err="1">
                <a:latin typeface="Courier New" panose="02070309020205020404" pitchFamily="49" charset="0"/>
                <a:cs typeface="Courier New" panose="02070309020205020404" pitchFamily="49" charset="0"/>
              </a:rPr>
              <a:t>p.mat</a:t>
            </a:r>
            <a:r>
              <a:rPr lang="en-IE" sz="2400" dirty="0">
                <a:latin typeface="Courier New" panose="02070309020205020404" pitchFamily="49" charset="0"/>
                <a:cs typeface="Courier New" panose="02070309020205020404" pitchFamily="49" charset="0"/>
              </a:rPr>
              <a:t>, </a:t>
            </a:r>
            <a:r>
              <a:rPr lang="en-IE" sz="2400" dirty="0" err="1">
                <a:latin typeface="Courier New" panose="02070309020205020404" pitchFamily="49" charset="0"/>
                <a:cs typeface="Courier New" panose="02070309020205020404" pitchFamily="49" charset="0"/>
              </a:rPr>
              <a:t>sig.level</a:t>
            </a:r>
            <a:r>
              <a:rPr lang="en-IE" sz="2400" dirty="0">
                <a:latin typeface="Courier New" panose="02070309020205020404" pitchFamily="49" charset="0"/>
                <a:cs typeface="Courier New" panose="02070309020205020404" pitchFamily="49" charset="0"/>
              </a:rPr>
              <a:t> = .05, type="lower")</a:t>
            </a:r>
          </a:p>
          <a:p>
            <a:pPr marL="0" indent="0">
              <a:buNone/>
            </a:pPr>
            <a:r>
              <a:rPr lang="en-IE" sz="2400" dirty="0">
                <a:latin typeface="Courier New" panose="02070309020205020404" pitchFamily="49" charset="0"/>
                <a:cs typeface="Courier New" panose="02070309020205020404" pitchFamily="49" charset="0"/>
              </a:rPr>
              <a:t>#Showing the co-</a:t>
            </a:r>
            <a:r>
              <a:rPr lang="en-IE" sz="2400" dirty="0" err="1">
                <a:latin typeface="Courier New" panose="02070309020205020404" pitchFamily="49" charset="0"/>
                <a:cs typeface="Courier New" panose="02070309020205020404" pitchFamily="49" charset="0"/>
              </a:rPr>
              <a:t>efficients</a:t>
            </a:r>
            <a:r>
              <a:rPr lang="en-IE" sz="2400" dirty="0">
                <a:latin typeface="Courier New" panose="02070309020205020404" pitchFamily="49" charset="0"/>
                <a:cs typeface="Courier New" panose="02070309020205020404" pitchFamily="49" charset="0"/>
              </a:rPr>
              <a:t> </a:t>
            </a:r>
          </a:p>
          <a:p>
            <a:pPr marL="0" indent="0">
              <a:buNone/>
            </a:pPr>
            <a:r>
              <a:rPr lang="en-IE" sz="2400" dirty="0" err="1">
                <a:latin typeface="Courier New" panose="02070309020205020404" pitchFamily="49" charset="0"/>
                <a:cs typeface="Courier New" panose="02070309020205020404" pitchFamily="49" charset="0"/>
              </a:rPr>
              <a:t>ggcorrplot</a:t>
            </a:r>
            <a:r>
              <a:rPr lang="en-IE" sz="2400" dirty="0">
                <a:latin typeface="Courier New" panose="02070309020205020404" pitchFamily="49" charset="0"/>
                <a:cs typeface="Courier New" panose="02070309020205020404" pitchFamily="49" charset="0"/>
              </a:rPr>
              <a:t>::</a:t>
            </a:r>
            <a:r>
              <a:rPr lang="en-IE" sz="2400" dirty="0" err="1">
                <a:latin typeface="Courier New" panose="02070309020205020404" pitchFamily="49" charset="0"/>
                <a:cs typeface="Courier New" panose="02070309020205020404" pitchFamily="49" charset="0"/>
              </a:rPr>
              <a:t>ggcorrplot</a:t>
            </a:r>
            <a:r>
              <a:rPr lang="en-IE" sz="2400" dirty="0">
                <a:latin typeface="Courier New" panose="02070309020205020404" pitchFamily="49" charset="0"/>
                <a:cs typeface="Courier New" panose="02070309020205020404" pitchFamily="49" charset="0"/>
              </a:rPr>
              <a:t>(</a:t>
            </a:r>
            <a:r>
              <a:rPr lang="en-IE" sz="2400" dirty="0" err="1">
                <a:latin typeface="Courier New" panose="02070309020205020404" pitchFamily="49" charset="0"/>
                <a:cs typeface="Courier New" panose="02070309020205020404" pitchFamily="49" charset="0"/>
              </a:rPr>
              <a:t>raqMatrix</a:t>
            </a:r>
            <a:r>
              <a:rPr lang="en-IE" sz="2400" dirty="0">
                <a:latin typeface="Courier New" panose="02070309020205020404" pitchFamily="49" charset="0"/>
                <a:cs typeface="Courier New" panose="02070309020205020404" pitchFamily="49" charset="0"/>
              </a:rPr>
              <a:t>, lab=TRUE, title = "Correlation matrix for RAQ data",  type="lower")</a:t>
            </a:r>
          </a:p>
          <a:p>
            <a:pPr marL="0" indent="0">
              <a:buNone/>
            </a:pPr>
            <a:endParaRPr lang="en-IE" sz="2400" dirty="0">
              <a:latin typeface="Courier New" panose="02070309020205020404" pitchFamily="49" charset="0"/>
              <a:cs typeface="Courier New" panose="02070309020205020404" pitchFamily="49" charset="0"/>
            </a:endParaRPr>
          </a:p>
          <a:p>
            <a:pPr marL="0" indent="0">
              <a:buNone/>
            </a:pPr>
            <a:endParaRPr lang="en-IE" sz="2400" dirty="0">
              <a:latin typeface="Courier New" panose="02070309020205020404" pitchFamily="49" charset="0"/>
              <a:cs typeface="Courier New" panose="02070309020205020404" pitchFamily="49" charset="0"/>
            </a:endParaRPr>
          </a:p>
          <a:p>
            <a:pPr marL="0" indent="0">
              <a:buNone/>
            </a:pPr>
            <a:endParaRPr lang="en-IE" sz="1600" dirty="0">
              <a:latin typeface="Courier New" panose="02070309020205020404" pitchFamily="49" charset="0"/>
              <a:cs typeface="Courier New" panose="02070309020205020404" pitchFamily="49" charset="0"/>
            </a:endParaRPr>
          </a:p>
          <a:p>
            <a:pPr marL="0" indent="0">
              <a:buNone/>
            </a:pPr>
            <a:endParaRPr lang="en-IE" sz="2800" dirty="0"/>
          </a:p>
          <a:p>
            <a:pPr marL="0" indent="0">
              <a:buNone/>
            </a:pPr>
            <a:endParaRPr lang="en-IE" dirty="0"/>
          </a:p>
        </p:txBody>
      </p:sp>
    </p:spTree>
    <p:extLst>
      <p:ext uri="{BB962C8B-B14F-4D97-AF65-F5344CB8AC3E}">
        <p14:creationId xmlns:p14="http://schemas.microsoft.com/office/powerpoint/2010/main" val="3643427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a:t>Choosing variables for an inferential model</a:t>
            </a:r>
          </a:p>
        </p:txBody>
      </p:sp>
      <p:sp>
        <p:nvSpPr>
          <p:cNvPr id="3" name="Content Placeholder 2"/>
          <p:cNvSpPr>
            <a:spLocks noGrp="1"/>
          </p:cNvSpPr>
          <p:nvPr>
            <p:ph sz="quarter" idx="1"/>
          </p:nvPr>
        </p:nvSpPr>
        <p:spPr/>
        <p:txBody>
          <a:bodyPr>
            <a:normAutofit/>
          </a:bodyPr>
          <a:lstStyle/>
          <a:p>
            <a:r>
              <a:rPr lang="en-IE" dirty="0"/>
              <a:t>Inferential Model </a:t>
            </a:r>
          </a:p>
          <a:p>
            <a:pPr lvl="1"/>
            <a:r>
              <a:rPr lang="en-IE" dirty="0"/>
              <a:t>Pseudo Prediction – if we use a linear equation</a:t>
            </a:r>
          </a:p>
          <a:p>
            <a:pPr lvl="1"/>
            <a:endParaRPr lang="en-IE" dirty="0"/>
          </a:p>
          <a:p>
            <a:pPr lvl="1"/>
            <a:endParaRPr lang="en-IE" dirty="0"/>
          </a:p>
          <a:p>
            <a:pPr lvl="1"/>
            <a:endParaRPr lang="en-IE" dirty="0"/>
          </a:p>
          <a:p>
            <a:pPr lvl="1"/>
            <a:endParaRPr lang="en-IE" dirty="0"/>
          </a:p>
          <a:p>
            <a:r>
              <a:rPr lang="en-GB" dirty="0">
                <a:sym typeface="Symbol" pitchFamily="18" charset="2"/>
              </a:rPr>
              <a:t>b</a:t>
            </a:r>
            <a:r>
              <a:rPr lang="en-GB" dirty="0"/>
              <a:t>0 is the intercept.</a:t>
            </a:r>
          </a:p>
          <a:p>
            <a:pPr lvl="1"/>
            <a:r>
              <a:rPr lang="en-GB" dirty="0"/>
              <a:t>The intercept is the value of the Y variable when all </a:t>
            </a:r>
            <a:r>
              <a:rPr lang="en-GB" dirty="0" err="1"/>
              <a:t>Xs</a:t>
            </a:r>
            <a:r>
              <a:rPr lang="en-GB" dirty="0"/>
              <a:t> = 0.</a:t>
            </a:r>
          </a:p>
          <a:p>
            <a:pPr lvl="1"/>
            <a:r>
              <a:rPr lang="en-GB" dirty="0"/>
              <a:t>This is the point at which the regression plane crosses the Y-axis (vertical).</a:t>
            </a:r>
          </a:p>
          <a:p>
            <a:r>
              <a:rPr lang="en-GB" dirty="0">
                <a:sym typeface="Symbol" pitchFamily="18" charset="2"/>
              </a:rPr>
              <a:t>b</a:t>
            </a:r>
            <a:r>
              <a:rPr lang="en-GB" baseline="-25000" dirty="0"/>
              <a:t>1</a:t>
            </a:r>
            <a:r>
              <a:rPr lang="en-GB" dirty="0"/>
              <a:t> to </a:t>
            </a:r>
            <a:r>
              <a:rPr lang="en-GB" dirty="0" err="1"/>
              <a:t>b</a:t>
            </a:r>
            <a:r>
              <a:rPr lang="en-GB" baseline="-25000" dirty="0" err="1"/>
              <a:t>n</a:t>
            </a:r>
            <a:r>
              <a:rPr lang="en-GB" dirty="0"/>
              <a:t> are the regression coefficient for variable 1 to n</a:t>
            </a:r>
          </a:p>
        </p:txBody>
      </p:sp>
      <p:graphicFrame>
        <p:nvGraphicFramePr>
          <p:cNvPr id="4" name="Object 3"/>
          <p:cNvGraphicFramePr>
            <a:graphicFrameLocks noChangeAspect="1"/>
          </p:cNvGraphicFramePr>
          <p:nvPr>
            <p:extLst>
              <p:ext uri="{D42A27DB-BD31-4B8C-83A1-F6EECF244321}">
                <p14:modId xmlns:p14="http://schemas.microsoft.com/office/powerpoint/2010/main" val="4292116364"/>
              </p:ext>
            </p:extLst>
          </p:nvPr>
        </p:nvGraphicFramePr>
        <p:xfrm>
          <a:off x="827088" y="2236788"/>
          <a:ext cx="2838450" cy="749300"/>
        </p:xfrm>
        <a:graphic>
          <a:graphicData uri="http://schemas.openxmlformats.org/presentationml/2006/ole">
            <mc:AlternateContent xmlns:mc="http://schemas.openxmlformats.org/markup-compatibility/2006">
              <mc:Choice xmlns:v="urn:schemas-microsoft-com:vml" Requires="v">
                <p:oleObj spid="_x0000_s15424" name="Equation" r:id="rId3" imgW="723257" imgH="190592" progId="Equation.3">
                  <p:embed/>
                </p:oleObj>
              </mc:Choice>
              <mc:Fallback>
                <p:oleObj name="Equation" r:id="rId3" imgW="723257" imgH="19059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2236788"/>
                        <a:ext cx="2838450" cy="749300"/>
                      </a:xfrm>
                      <a:prstGeom prst="rect">
                        <a:avLst/>
                      </a:prstGeom>
                      <a:solidFill>
                        <a:srgbClr val="FFFF00"/>
                      </a:solidFill>
                      <a:ln w="57150">
                        <a:solidFill>
                          <a:srgbClr val="FFFF00"/>
                        </a:solidFill>
                        <a:miter lim="800000"/>
                        <a:headEnd/>
                        <a:tailEnd/>
                      </a:ln>
                      <a:effectLst>
                        <a:outerShdw blurRad="63500" dist="161645" dir="2700000" algn="ctr" rotWithShape="0">
                          <a:schemeClr val="tx1">
                            <a:alpha val="74997"/>
                          </a:schemeClr>
                        </a:outerShdw>
                      </a:effec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37796288"/>
              </p:ext>
            </p:extLst>
          </p:nvPr>
        </p:nvGraphicFramePr>
        <p:xfrm>
          <a:off x="3686175" y="2247900"/>
          <a:ext cx="4900613" cy="749300"/>
        </p:xfrm>
        <a:graphic>
          <a:graphicData uri="http://schemas.openxmlformats.org/presentationml/2006/ole">
            <mc:AlternateContent xmlns:mc="http://schemas.openxmlformats.org/markup-compatibility/2006">
              <mc:Choice xmlns:v="urn:schemas-microsoft-com:vml" Requires="v">
                <p:oleObj spid="_x0000_s15425" name="Equation" r:id="rId5" imgW="1244554" imgH="190707" progId="Equation.3">
                  <p:embed/>
                </p:oleObj>
              </mc:Choice>
              <mc:Fallback>
                <p:oleObj name="Equation" r:id="rId5" imgW="1244554" imgH="19070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6175" y="2247900"/>
                        <a:ext cx="4900613" cy="749300"/>
                      </a:xfrm>
                      <a:prstGeom prst="rect">
                        <a:avLst/>
                      </a:prstGeom>
                      <a:solidFill>
                        <a:srgbClr val="FFFF00"/>
                      </a:solidFill>
                      <a:ln w="57150">
                        <a:solidFill>
                          <a:srgbClr val="FFFF00"/>
                        </a:solidFill>
                        <a:miter lim="800000"/>
                        <a:headEnd/>
                        <a:tailEnd/>
                      </a:ln>
                      <a:effectLst>
                        <a:outerShdw blurRad="63500" dist="161645" dir="2700000" algn="ctr" rotWithShape="0">
                          <a:schemeClr val="tx1">
                            <a:alpha val="74997"/>
                          </a:schemeClr>
                        </a:outerShdw>
                      </a:effectLst>
                    </p:spPr>
                  </p:pic>
                </p:oleObj>
              </mc:Fallback>
            </mc:AlternateContent>
          </a:graphicData>
        </a:graphic>
      </p:graphicFrame>
    </p:spTree>
    <p:extLst>
      <p:ext uri="{BB962C8B-B14F-4D97-AF65-F5344CB8AC3E}">
        <p14:creationId xmlns:p14="http://schemas.microsoft.com/office/powerpoint/2010/main" val="37843328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GB" dirty="0"/>
              <a:t>Screen Correlation Matrix</a:t>
            </a:r>
          </a:p>
        </p:txBody>
      </p:sp>
      <p:sp>
        <p:nvSpPr>
          <p:cNvPr id="148483" name="Rectangle 3"/>
          <p:cNvSpPr>
            <a:spLocks noGrp="1" noChangeArrowheads="1"/>
          </p:cNvSpPr>
          <p:nvPr>
            <p:ph type="body" idx="1"/>
          </p:nvPr>
        </p:nvSpPr>
        <p:spPr/>
        <p:txBody>
          <a:bodyPr>
            <a:normAutofit lnSpcReduction="10000"/>
          </a:bodyPr>
          <a:lstStyle/>
          <a:p>
            <a:r>
              <a:rPr lang="en-GB" dirty="0"/>
              <a:t>The quality of analysis depends upon the quality of the data (GI</a:t>
            </a:r>
            <a:r>
              <a:rPr lang="en-GB" dirty="0">
                <a:sym typeface="Symbol" pitchFamily="18" charset="2"/>
              </a:rPr>
              <a:t>GO).</a:t>
            </a:r>
          </a:p>
          <a:p>
            <a:r>
              <a:rPr lang="en-GB" dirty="0">
                <a:sym typeface="Symbol" pitchFamily="18" charset="2"/>
              </a:rPr>
              <a:t>Test variables should correlate quite well</a:t>
            </a:r>
          </a:p>
          <a:p>
            <a:pPr lvl="1"/>
            <a:r>
              <a:rPr lang="en-GB" dirty="0">
                <a:sym typeface="Symbol" pitchFamily="18" charset="2"/>
              </a:rPr>
              <a:t>r &gt; .3.</a:t>
            </a:r>
          </a:p>
          <a:p>
            <a:r>
              <a:rPr lang="en-GB" dirty="0">
                <a:sym typeface="Symbol" pitchFamily="18" charset="2"/>
              </a:rPr>
              <a:t>Avoid multicollinearity:</a:t>
            </a:r>
          </a:p>
          <a:p>
            <a:pPr lvl="1"/>
            <a:r>
              <a:rPr lang="en-GB" dirty="0">
                <a:sym typeface="Symbol" pitchFamily="18" charset="2"/>
              </a:rPr>
              <a:t>several variables highly correlated, r &gt; .80.</a:t>
            </a:r>
          </a:p>
          <a:p>
            <a:r>
              <a:rPr lang="en-GB" dirty="0">
                <a:sym typeface="Symbol" pitchFamily="18" charset="2"/>
              </a:rPr>
              <a:t>Avoid singularity:</a:t>
            </a:r>
          </a:p>
          <a:p>
            <a:pPr lvl="1"/>
            <a:r>
              <a:rPr lang="en-GB" dirty="0">
                <a:sym typeface="Symbol" pitchFamily="18" charset="2"/>
              </a:rPr>
              <a:t>some variables perfectly correlated, r = 1.</a:t>
            </a:r>
          </a:p>
          <a:p>
            <a:r>
              <a:rPr lang="en-GB" dirty="0"/>
              <a:t>Screen the correlation matrix, eliminate any variables that obviously cause concern.</a:t>
            </a:r>
          </a:p>
          <a:p>
            <a:r>
              <a:rPr lang="en-GB" dirty="0"/>
              <a:t>Take a look at the matrix in the html accompanying this lecture.</a:t>
            </a:r>
          </a:p>
        </p:txBody>
      </p:sp>
    </p:spTree>
    <p:extLst>
      <p:ext uri="{BB962C8B-B14F-4D97-AF65-F5344CB8AC3E}">
        <p14:creationId xmlns:p14="http://schemas.microsoft.com/office/powerpoint/2010/main" val="1928852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8483">
                                            <p:txEl>
                                              <p:pRg st="0" end="0"/>
                                            </p:txEl>
                                          </p:spTgt>
                                        </p:tgtEl>
                                        <p:attrNameLst>
                                          <p:attrName>style.visibility</p:attrName>
                                        </p:attrNameLst>
                                      </p:cBhvr>
                                      <p:to>
                                        <p:strVal val="visible"/>
                                      </p:to>
                                    </p:set>
                                    <p:animEffect transition="in" filter="dissolve">
                                      <p:cBhvr>
                                        <p:cTn id="7" dur="500"/>
                                        <p:tgtEl>
                                          <p:spTgt spid="1484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8483">
                                            <p:txEl>
                                              <p:pRg st="1" end="1"/>
                                            </p:txEl>
                                          </p:spTgt>
                                        </p:tgtEl>
                                        <p:attrNameLst>
                                          <p:attrName>style.visibility</p:attrName>
                                        </p:attrNameLst>
                                      </p:cBhvr>
                                      <p:to>
                                        <p:strVal val="visible"/>
                                      </p:to>
                                    </p:set>
                                    <p:animEffect transition="in" filter="dissolve">
                                      <p:cBhvr>
                                        <p:cTn id="12" dur="500"/>
                                        <p:tgtEl>
                                          <p:spTgt spid="14848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48483">
                                            <p:txEl>
                                              <p:pRg st="2" end="2"/>
                                            </p:txEl>
                                          </p:spTgt>
                                        </p:tgtEl>
                                        <p:attrNameLst>
                                          <p:attrName>style.visibility</p:attrName>
                                        </p:attrNameLst>
                                      </p:cBhvr>
                                      <p:to>
                                        <p:strVal val="visible"/>
                                      </p:to>
                                    </p:set>
                                    <p:animEffect transition="in" filter="dissolve">
                                      <p:cBhvr>
                                        <p:cTn id="15" dur="500"/>
                                        <p:tgtEl>
                                          <p:spTgt spid="14848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48483">
                                            <p:txEl>
                                              <p:pRg st="3" end="3"/>
                                            </p:txEl>
                                          </p:spTgt>
                                        </p:tgtEl>
                                        <p:attrNameLst>
                                          <p:attrName>style.visibility</p:attrName>
                                        </p:attrNameLst>
                                      </p:cBhvr>
                                      <p:to>
                                        <p:strVal val="visible"/>
                                      </p:to>
                                    </p:set>
                                    <p:animEffect transition="in" filter="dissolve">
                                      <p:cBhvr>
                                        <p:cTn id="20" dur="500"/>
                                        <p:tgtEl>
                                          <p:spTgt spid="14848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48483">
                                            <p:txEl>
                                              <p:pRg st="4" end="4"/>
                                            </p:txEl>
                                          </p:spTgt>
                                        </p:tgtEl>
                                        <p:attrNameLst>
                                          <p:attrName>style.visibility</p:attrName>
                                        </p:attrNameLst>
                                      </p:cBhvr>
                                      <p:to>
                                        <p:strVal val="visible"/>
                                      </p:to>
                                    </p:set>
                                    <p:animEffect transition="in" filter="dissolve">
                                      <p:cBhvr>
                                        <p:cTn id="23" dur="500"/>
                                        <p:tgtEl>
                                          <p:spTgt spid="14848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48483">
                                            <p:txEl>
                                              <p:pRg st="5" end="5"/>
                                            </p:txEl>
                                          </p:spTgt>
                                        </p:tgtEl>
                                        <p:attrNameLst>
                                          <p:attrName>style.visibility</p:attrName>
                                        </p:attrNameLst>
                                      </p:cBhvr>
                                      <p:to>
                                        <p:strVal val="visible"/>
                                      </p:to>
                                    </p:set>
                                    <p:animEffect transition="in" filter="dissolve">
                                      <p:cBhvr>
                                        <p:cTn id="28" dur="500"/>
                                        <p:tgtEl>
                                          <p:spTgt spid="14848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48483">
                                            <p:txEl>
                                              <p:pRg st="6" end="6"/>
                                            </p:txEl>
                                          </p:spTgt>
                                        </p:tgtEl>
                                        <p:attrNameLst>
                                          <p:attrName>style.visibility</p:attrName>
                                        </p:attrNameLst>
                                      </p:cBhvr>
                                      <p:to>
                                        <p:strVal val="visible"/>
                                      </p:to>
                                    </p:set>
                                    <p:animEffect transition="in" filter="dissolve">
                                      <p:cBhvr>
                                        <p:cTn id="31" dur="500"/>
                                        <p:tgtEl>
                                          <p:spTgt spid="14848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48483">
                                            <p:txEl>
                                              <p:pRg st="7" end="7"/>
                                            </p:txEl>
                                          </p:spTgt>
                                        </p:tgtEl>
                                        <p:attrNameLst>
                                          <p:attrName>style.visibility</p:attrName>
                                        </p:attrNameLst>
                                      </p:cBhvr>
                                      <p:to>
                                        <p:strVal val="visible"/>
                                      </p:to>
                                    </p:set>
                                    <p:animEffect transition="in" filter="dissolve">
                                      <p:cBhvr>
                                        <p:cTn id="36" dur="500"/>
                                        <p:tgtEl>
                                          <p:spTgt spid="14848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48483">
                                            <p:txEl>
                                              <p:pRg st="8" end="8"/>
                                            </p:txEl>
                                          </p:spTgt>
                                        </p:tgtEl>
                                        <p:attrNameLst>
                                          <p:attrName>style.visibility</p:attrName>
                                        </p:attrNameLst>
                                      </p:cBhvr>
                                      <p:to>
                                        <p:strVal val="visible"/>
                                      </p:to>
                                    </p:set>
                                    <p:animEffect transition="in" filter="dissolve">
                                      <p:cBhvr>
                                        <p:cTn id="41" dur="500"/>
                                        <p:tgtEl>
                                          <p:spTgt spid="14848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3"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Step 2: Generate Relevant Statistics</a:t>
            </a:r>
          </a:p>
        </p:txBody>
      </p:sp>
      <p:sp>
        <p:nvSpPr>
          <p:cNvPr id="3" name="Content Placeholder 2"/>
          <p:cNvSpPr>
            <a:spLocks noGrp="1"/>
          </p:cNvSpPr>
          <p:nvPr>
            <p:ph sz="quarter" idx="1"/>
          </p:nvPr>
        </p:nvSpPr>
        <p:spPr/>
        <p:txBody>
          <a:bodyPr>
            <a:normAutofit lnSpcReduction="10000"/>
          </a:bodyPr>
          <a:lstStyle/>
          <a:p>
            <a:r>
              <a:rPr lang="en-IE" dirty="0"/>
              <a:t>Checking for multicollinearity</a:t>
            </a:r>
          </a:p>
          <a:p>
            <a:pPr lvl="1"/>
            <a:r>
              <a:rPr lang="en-IE" dirty="0"/>
              <a:t>Inspect determinant and check to see if it is greater than 0.00001 </a:t>
            </a:r>
          </a:p>
          <a:p>
            <a:r>
              <a:rPr lang="en-IE" dirty="0"/>
              <a:t>The Bartlett Test of </a:t>
            </a:r>
            <a:r>
              <a:rPr lang="en-IE" dirty="0" err="1"/>
              <a:t>Sphericity</a:t>
            </a:r>
            <a:r>
              <a:rPr lang="en-IE" dirty="0"/>
              <a:t> </a:t>
            </a:r>
          </a:p>
          <a:p>
            <a:pPr lvl="1"/>
            <a:r>
              <a:rPr lang="en-IE" dirty="0"/>
              <a:t>Tests that your variables are correlated. </a:t>
            </a:r>
          </a:p>
          <a:p>
            <a:pPr lvl="1"/>
            <a:r>
              <a:rPr lang="en-IE" dirty="0"/>
              <a:t>Compares the correlation matrix with a matrix of zero correlations (technically called the identity matrix, which consists of all zeros except the 1’s along the diagonal – all correlations are perfect). </a:t>
            </a:r>
          </a:p>
          <a:p>
            <a:pPr lvl="1"/>
            <a:r>
              <a:rPr lang="en-IE" dirty="0"/>
              <a:t>You are looking for a statistically significant p value which suggests that they are related and a PCA/FA would be useful.</a:t>
            </a:r>
          </a:p>
          <a:p>
            <a:pPr lvl="2"/>
            <a:r>
              <a:rPr lang="en-IE" dirty="0"/>
              <a:t>Highly unlikely for us to have obtained the observed correlation matrix from a population with zero correlation. </a:t>
            </a:r>
          </a:p>
          <a:p>
            <a:pPr lvl="1"/>
            <a:endParaRPr lang="en-IE" dirty="0"/>
          </a:p>
          <a:p>
            <a:pPr lvl="1"/>
            <a:endParaRPr lang="en-IE" dirty="0"/>
          </a:p>
          <a:p>
            <a:endParaRPr lang="en-IE" dirty="0"/>
          </a:p>
        </p:txBody>
      </p:sp>
    </p:spTree>
    <p:extLst>
      <p:ext uri="{BB962C8B-B14F-4D97-AF65-F5344CB8AC3E}">
        <p14:creationId xmlns:p14="http://schemas.microsoft.com/office/powerpoint/2010/main" val="4121532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Step 2: Generate Relevant Statistics</a:t>
            </a:r>
          </a:p>
        </p:txBody>
      </p:sp>
      <p:sp>
        <p:nvSpPr>
          <p:cNvPr id="3" name="Content Placeholder 2"/>
          <p:cNvSpPr>
            <a:spLocks noGrp="1"/>
          </p:cNvSpPr>
          <p:nvPr>
            <p:ph sz="quarter" idx="1"/>
          </p:nvPr>
        </p:nvSpPr>
        <p:spPr/>
        <p:txBody>
          <a:bodyPr>
            <a:normAutofit fontScale="92500" lnSpcReduction="20000"/>
          </a:bodyPr>
          <a:lstStyle/>
          <a:p>
            <a:r>
              <a:rPr lang="en-IE" dirty="0"/>
              <a:t>Kaiser-Meyer-</a:t>
            </a:r>
            <a:r>
              <a:rPr lang="en-IE" dirty="0" err="1"/>
              <a:t>Olkin</a:t>
            </a:r>
            <a:r>
              <a:rPr lang="en-IE" dirty="0"/>
              <a:t> Measure of Sampling Adequacy (MSA)</a:t>
            </a:r>
          </a:p>
          <a:p>
            <a:pPr lvl="1"/>
            <a:r>
              <a:rPr lang="en-IE" dirty="0"/>
              <a:t>Indicates the proportion of variance in your variables that might be caused by an underlying factor. </a:t>
            </a:r>
          </a:p>
          <a:p>
            <a:pPr lvl="1"/>
            <a:r>
              <a:rPr lang="en-IE" dirty="0"/>
              <a:t>Doesn’t produce a p value</a:t>
            </a:r>
          </a:p>
          <a:p>
            <a:pPr lvl="1"/>
            <a:r>
              <a:rPr lang="en-IE" dirty="0"/>
              <a:t>High values close to 1 suggest that PCA/FA might be useful</a:t>
            </a:r>
          </a:p>
          <a:p>
            <a:pPr lvl="1"/>
            <a:r>
              <a:rPr lang="en-IE" dirty="0"/>
              <a:t>Values over 0.8 or over are considered strong</a:t>
            </a:r>
          </a:p>
          <a:p>
            <a:pPr lvl="1"/>
            <a:r>
              <a:rPr lang="en-IE" dirty="0"/>
              <a:t>Anything less than 0.5 suggests that PCA/FA won’t be useful</a:t>
            </a:r>
          </a:p>
          <a:p>
            <a:r>
              <a:rPr lang="en-IE" dirty="0"/>
              <a:t>Kaiser put together the following descriptors:</a:t>
            </a:r>
          </a:p>
          <a:p>
            <a:pPr lvl="1"/>
            <a:r>
              <a:rPr lang="en-IE" dirty="0"/>
              <a:t>0.00 to 0.49 unacceptable.</a:t>
            </a:r>
          </a:p>
          <a:p>
            <a:pPr lvl="1"/>
            <a:r>
              <a:rPr lang="en-IE" dirty="0"/>
              <a:t>0.50 to 0.59 miserable.</a:t>
            </a:r>
          </a:p>
          <a:p>
            <a:pPr lvl="1"/>
            <a:r>
              <a:rPr lang="en-IE" dirty="0"/>
              <a:t>0.60 to 0.69 mediocre.</a:t>
            </a:r>
          </a:p>
          <a:p>
            <a:pPr lvl="1"/>
            <a:r>
              <a:rPr lang="en-IE" dirty="0"/>
              <a:t>0.70 to 0.79 middling.</a:t>
            </a:r>
          </a:p>
          <a:p>
            <a:pPr lvl="1"/>
            <a:r>
              <a:rPr lang="en-IE" dirty="0"/>
              <a:t>0.80 to 0.89 meritorious.</a:t>
            </a:r>
          </a:p>
          <a:p>
            <a:pPr lvl="1"/>
            <a:r>
              <a:rPr lang="en-IE" dirty="0"/>
              <a:t>0.90 to 1.00 marvellous.</a:t>
            </a:r>
          </a:p>
          <a:p>
            <a:endParaRPr lang="en-IE" dirty="0"/>
          </a:p>
          <a:p>
            <a:pPr lvl="1"/>
            <a:endParaRPr lang="en-IE" dirty="0"/>
          </a:p>
        </p:txBody>
      </p:sp>
    </p:spTree>
    <p:extLst>
      <p:ext uri="{BB962C8B-B14F-4D97-AF65-F5344CB8AC3E}">
        <p14:creationId xmlns:p14="http://schemas.microsoft.com/office/powerpoint/2010/main" val="3955144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Step 2: Generate Relevant Statistics</a:t>
            </a:r>
          </a:p>
        </p:txBody>
      </p:sp>
      <p:sp>
        <p:nvSpPr>
          <p:cNvPr id="3" name="Content Placeholder 2"/>
          <p:cNvSpPr>
            <a:spLocks noGrp="1"/>
          </p:cNvSpPr>
          <p:nvPr>
            <p:ph sz="quarter" idx="1"/>
          </p:nvPr>
        </p:nvSpPr>
        <p:spPr/>
        <p:txBody>
          <a:bodyPr>
            <a:normAutofit fontScale="77500" lnSpcReduction="20000"/>
          </a:bodyPr>
          <a:lstStyle/>
          <a:p>
            <a:pPr marL="0" indent="0">
              <a:buNone/>
            </a:pPr>
            <a:r>
              <a:rPr lang="en-IE" sz="2800" dirty="0">
                <a:latin typeface="Courier New" panose="02070309020205020404" pitchFamily="49" charset="0"/>
                <a:cs typeface="Courier New" panose="02070309020205020404" pitchFamily="49" charset="0"/>
              </a:rPr>
              <a:t>#Bartlett's test</a:t>
            </a:r>
          </a:p>
          <a:p>
            <a:pPr marL="0" indent="0">
              <a:buNone/>
            </a:pPr>
            <a:endParaRPr lang="en-IE" sz="2800" dirty="0">
              <a:latin typeface="Courier New" panose="02070309020205020404" pitchFamily="49" charset="0"/>
              <a:cs typeface="Courier New" panose="02070309020205020404" pitchFamily="49" charset="0"/>
            </a:endParaRPr>
          </a:p>
          <a:p>
            <a:pPr marL="0" indent="0">
              <a:buNone/>
            </a:pPr>
            <a:r>
              <a:rPr lang="en-IE" sz="2800" dirty="0">
                <a:latin typeface="Courier New" panose="02070309020205020404" pitchFamily="49" charset="0"/>
                <a:cs typeface="Courier New" panose="02070309020205020404" pitchFamily="49" charset="0"/>
              </a:rPr>
              <a:t>psych::</a:t>
            </a:r>
            <a:r>
              <a:rPr lang="en-IE" sz="2800" dirty="0" err="1">
                <a:latin typeface="Courier New" panose="02070309020205020404" pitchFamily="49" charset="0"/>
                <a:cs typeface="Courier New" panose="02070309020205020404" pitchFamily="49" charset="0"/>
              </a:rPr>
              <a:t>cortest.bartlett</a:t>
            </a:r>
            <a:r>
              <a:rPr lang="en-IE" sz="2800" dirty="0">
                <a:latin typeface="Courier New" panose="02070309020205020404" pitchFamily="49" charset="0"/>
                <a:cs typeface="Courier New" panose="02070309020205020404" pitchFamily="49" charset="0"/>
              </a:rPr>
              <a:t>(</a:t>
            </a:r>
            <a:r>
              <a:rPr lang="en-IE" sz="2800" dirty="0" err="1">
                <a:latin typeface="Courier New" panose="02070309020205020404" pitchFamily="49" charset="0"/>
                <a:cs typeface="Courier New" panose="02070309020205020404" pitchFamily="49" charset="0"/>
              </a:rPr>
              <a:t>raqData</a:t>
            </a:r>
            <a:r>
              <a:rPr lang="en-IE" sz="2800" dirty="0">
                <a:latin typeface="Courier New" panose="02070309020205020404" pitchFamily="49" charset="0"/>
                <a:cs typeface="Courier New" panose="02070309020205020404" pitchFamily="49" charset="0"/>
              </a:rPr>
              <a:t>)</a:t>
            </a:r>
          </a:p>
          <a:p>
            <a:pPr marL="0" indent="0">
              <a:buNone/>
            </a:pPr>
            <a:r>
              <a:rPr lang="en-IE" sz="2800" dirty="0">
                <a:latin typeface="Courier New" panose="02070309020205020404" pitchFamily="49" charset="0"/>
                <a:cs typeface="Courier New" panose="02070309020205020404" pitchFamily="49" charset="0"/>
              </a:rPr>
              <a:t>psych:: </a:t>
            </a:r>
            <a:r>
              <a:rPr lang="en-IE" sz="2800" dirty="0" err="1">
                <a:latin typeface="Courier New" panose="02070309020205020404" pitchFamily="49" charset="0"/>
                <a:cs typeface="Courier New" panose="02070309020205020404" pitchFamily="49" charset="0"/>
              </a:rPr>
              <a:t>cortest.bartlett</a:t>
            </a:r>
            <a:r>
              <a:rPr lang="en-IE" sz="2800" dirty="0">
                <a:latin typeface="Courier New" panose="02070309020205020404" pitchFamily="49" charset="0"/>
                <a:cs typeface="Courier New" panose="02070309020205020404" pitchFamily="49" charset="0"/>
              </a:rPr>
              <a:t>(</a:t>
            </a:r>
            <a:r>
              <a:rPr lang="en-IE" sz="2800" dirty="0" err="1">
                <a:latin typeface="Courier New" panose="02070309020205020404" pitchFamily="49" charset="0"/>
                <a:cs typeface="Courier New" panose="02070309020205020404" pitchFamily="49" charset="0"/>
              </a:rPr>
              <a:t>raqMatrix</a:t>
            </a:r>
            <a:r>
              <a:rPr lang="en-IE" sz="2800" dirty="0">
                <a:latin typeface="Courier New" panose="02070309020205020404" pitchFamily="49" charset="0"/>
                <a:cs typeface="Courier New" panose="02070309020205020404" pitchFamily="49" charset="0"/>
              </a:rPr>
              <a:t>, n = 2571)</a:t>
            </a:r>
          </a:p>
          <a:p>
            <a:pPr marL="0" indent="0">
              <a:buNone/>
            </a:pPr>
            <a:endParaRPr lang="en-IE" dirty="0">
              <a:latin typeface="Courier New" panose="02070309020205020404" pitchFamily="49" charset="0"/>
              <a:cs typeface="Courier New" panose="02070309020205020404" pitchFamily="49" charset="0"/>
            </a:endParaRPr>
          </a:p>
          <a:p>
            <a:pPr marL="0" indent="0">
              <a:buNone/>
            </a:pPr>
            <a:r>
              <a:rPr lang="en-IE" dirty="0">
                <a:latin typeface="Courier New" panose="02070309020205020404" pitchFamily="49" charset="0"/>
                <a:cs typeface="Courier New" panose="02070309020205020404" pitchFamily="49" charset="0"/>
              </a:rPr>
              <a:t>#Measure of Sampling Accuracy (execute one of these):</a:t>
            </a:r>
          </a:p>
          <a:p>
            <a:pPr marL="0" indent="0">
              <a:buNone/>
            </a:pPr>
            <a:r>
              <a:rPr lang="en-IE" dirty="0">
                <a:latin typeface="Courier New" panose="02070309020205020404" pitchFamily="49" charset="0"/>
                <a:cs typeface="Courier New" panose="02070309020205020404" pitchFamily="49" charset="0"/>
              </a:rPr>
              <a:t>psych::</a:t>
            </a:r>
            <a:r>
              <a:rPr lang="en-IE" dirty="0" err="1">
                <a:latin typeface="Courier New" panose="02070309020205020404" pitchFamily="49" charset="0"/>
                <a:cs typeface="Courier New" panose="02070309020205020404" pitchFamily="49" charset="0"/>
              </a:rPr>
              <a:t>kmo</a:t>
            </a:r>
            <a:r>
              <a:rPr lang="en-IE" dirty="0">
                <a:latin typeface="Courier New" panose="02070309020205020404" pitchFamily="49" charset="0"/>
                <a:cs typeface="Courier New" panose="02070309020205020404" pitchFamily="49" charset="0"/>
              </a:rPr>
              <a:t>(</a:t>
            </a:r>
            <a:r>
              <a:rPr lang="en-IE" dirty="0" err="1">
                <a:latin typeface="Courier New" panose="02070309020205020404" pitchFamily="49" charset="0"/>
                <a:cs typeface="Courier New" panose="02070309020205020404" pitchFamily="49" charset="0"/>
              </a:rPr>
              <a:t>raqData</a:t>
            </a:r>
            <a:r>
              <a:rPr lang="en-IE" dirty="0">
                <a:latin typeface="Courier New" panose="02070309020205020404" pitchFamily="49" charset="0"/>
                <a:cs typeface="Courier New" panose="02070309020205020404" pitchFamily="49" charset="0"/>
              </a:rPr>
              <a:t>)</a:t>
            </a:r>
          </a:p>
          <a:p>
            <a:pPr marL="0" indent="0">
              <a:buNone/>
            </a:pPr>
            <a:r>
              <a:rPr lang="en-IE" dirty="0" err="1">
                <a:latin typeface="Courier New" panose="02070309020205020404" pitchFamily="49" charset="0"/>
                <a:cs typeface="Courier New" panose="02070309020205020404" pitchFamily="49" charset="0"/>
              </a:rPr>
              <a:t>REdaS</a:t>
            </a:r>
            <a:r>
              <a:rPr lang="en-IE" dirty="0">
                <a:latin typeface="Courier New" panose="02070309020205020404" pitchFamily="49" charset="0"/>
                <a:cs typeface="Courier New" panose="02070309020205020404" pitchFamily="49" charset="0"/>
              </a:rPr>
              <a:t>::KMOS(</a:t>
            </a:r>
            <a:r>
              <a:rPr lang="en-IE" dirty="0" err="1">
                <a:latin typeface="Courier New" panose="02070309020205020404" pitchFamily="49" charset="0"/>
                <a:cs typeface="Courier New" panose="02070309020205020404" pitchFamily="49" charset="0"/>
              </a:rPr>
              <a:t>raqData</a:t>
            </a:r>
            <a:r>
              <a:rPr lang="en-IE" dirty="0">
                <a:latin typeface="Courier New" panose="02070309020205020404" pitchFamily="49" charset="0"/>
                <a:cs typeface="Courier New" panose="02070309020205020404" pitchFamily="49" charset="0"/>
              </a:rPr>
              <a:t>)</a:t>
            </a:r>
          </a:p>
          <a:p>
            <a:pPr marL="0" indent="0">
              <a:buNone/>
            </a:pPr>
            <a:endParaRPr lang="en-IE" dirty="0">
              <a:latin typeface="Courier New" panose="02070309020205020404" pitchFamily="49" charset="0"/>
              <a:cs typeface="Courier New" panose="02070309020205020404" pitchFamily="49" charset="0"/>
            </a:endParaRPr>
          </a:p>
          <a:p>
            <a:pPr marL="0" indent="0">
              <a:buNone/>
            </a:pPr>
            <a:r>
              <a:rPr lang="en-IE" dirty="0">
                <a:latin typeface="Courier New" panose="02070309020205020404" pitchFamily="49" charset="0"/>
                <a:cs typeface="Courier New" panose="02070309020205020404" pitchFamily="49" charset="0"/>
              </a:rPr>
              <a:t>#Determinant (execute one of these from the base package):</a:t>
            </a:r>
          </a:p>
          <a:p>
            <a:pPr marL="0" indent="0">
              <a:buNone/>
            </a:pPr>
            <a:r>
              <a:rPr lang="en-IE" dirty="0" err="1">
                <a:latin typeface="Courier New" panose="02070309020205020404" pitchFamily="49" charset="0"/>
                <a:cs typeface="Courier New" panose="02070309020205020404" pitchFamily="49" charset="0"/>
              </a:rPr>
              <a:t>det</a:t>
            </a:r>
            <a:r>
              <a:rPr lang="en-IE" dirty="0">
                <a:latin typeface="Courier New" panose="02070309020205020404" pitchFamily="49" charset="0"/>
                <a:cs typeface="Courier New" panose="02070309020205020404" pitchFamily="49" charset="0"/>
              </a:rPr>
              <a:t>(</a:t>
            </a:r>
            <a:r>
              <a:rPr lang="en-IE" dirty="0" err="1">
                <a:latin typeface="Courier New" panose="02070309020205020404" pitchFamily="49" charset="0"/>
                <a:cs typeface="Courier New" panose="02070309020205020404" pitchFamily="49" charset="0"/>
              </a:rPr>
              <a:t>raqMatrix</a:t>
            </a:r>
            <a:r>
              <a:rPr lang="en-IE" dirty="0">
                <a:latin typeface="Courier New" panose="02070309020205020404" pitchFamily="49" charset="0"/>
                <a:cs typeface="Courier New" panose="02070309020205020404" pitchFamily="49" charset="0"/>
              </a:rPr>
              <a:t>)</a:t>
            </a:r>
          </a:p>
          <a:p>
            <a:pPr marL="0" indent="0">
              <a:buNone/>
            </a:pPr>
            <a:r>
              <a:rPr lang="en-IE" dirty="0" err="1">
                <a:latin typeface="Courier New" panose="02070309020205020404" pitchFamily="49" charset="0"/>
                <a:cs typeface="Courier New" panose="02070309020205020404" pitchFamily="49" charset="0"/>
              </a:rPr>
              <a:t>det</a:t>
            </a:r>
            <a:r>
              <a:rPr lang="en-IE" dirty="0">
                <a:latin typeface="Courier New" panose="02070309020205020404" pitchFamily="49" charset="0"/>
                <a:cs typeface="Courier New" panose="02070309020205020404" pitchFamily="49" charset="0"/>
              </a:rPr>
              <a:t>(</a:t>
            </a:r>
            <a:r>
              <a:rPr lang="en-IE" dirty="0" err="1">
                <a:latin typeface="Courier New" panose="02070309020205020404" pitchFamily="49" charset="0"/>
                <a:cs typeface="Courier New" panose="02070309020205020404" pitchFamily="49" charset="0"/>
              </a:rPr>
              <a:t>cor</a:t>
            </a:r>
            <a:r>
              <a:rPr lang="en-IE" dirty="0">
                <a:latin typeface="Courier New" panose="02070309020205020404" pitchFamily="49" charset="0"/>
                <a:cs typeface="Courier New" panose="02070309020205020404" pitchFamily="49" charset="0"/>
              </a:rPr>
              <a:t>(</a:t>
            </a:r>
            <a:r>
              <a:rPr lang="en-IE" dirty="0" err="1">
                <a:latin typeface="Courier New" panose="02070309020205020404" pitchFamily="49" charset="0"/>
                <a:cs typeface="Courier New" panose="02070309020205020404" pitchFamily="49" charset="0"/>
              </a:rPr>
              <a:t>raqData</a:t>
            </a:r>
            <a:r>
              <a:rPr lang="en-IE"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0089697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r>
              <a:rPr lang="en-GB" dirty="0"/>
              <a:t>Initial Considerations – Is it possible?</a:t>
            </a:r>
            <a:endParaRPr lang="en-US" dirty="0"/>
          </a:p>
        </p:txBody>
      </p:sp>
      <p:sp>
        <p:nvSpPr>
          <p:cNvPr id="163843" name="Rectangle 3"/>
          <p:cNvSpPr>
            <a:spLocks noGrp="1" noChangeArrowheads="1"/>
          </p:cNvSpPr>
          <p:nvPr>
            <p:ph type="body" idx="1"/>
          </p:nvPr>
        </p:nvSpPr>
        <p:spPr/>
        <p:txBody>
          <a:bodyPr>
            <a:normAutofit fontScale="92500" lnSpcReduction="10000"/>
          </a:bodyPr>
          <a:lstStyle/>
          <a:p>
            <a:r>
              <a:rPr lang="en-GB" dirty="0">
                <a:sym typeface="Symbol" pitchFamily="18" charset="2"/>
              </a:rPr>
              <a:t>Check the Determinant:</a:t>
            </a:r>
          </a:p>
          <a:p>
            <a:pPr lvl="1"/>
            <a:r>
              <a:rPr lang="en-GB" dirty="0">
                <a:sym typeface="Symbol" pitchFamily="18" charset="2"/>
              </a:rPr>
              <a:t>Indicator of multicollinearity</a:t>
            </a:r>
          </a:p>
          <a:p>
            <a:pPr lvl="1"/>
            <a:r>
              <a:rPr lang="en-GB" dirty="0">
                <a:sym typeface="Symbol" pitchFamily="18" charset="2"/>
              </a:rPr>
              <a:t>Should be greater than 0.00001</a:t>
            </a:r>
          </a:p>
          <a:p>
            <a:r>
              <a:rPr lang="en-GB" dirty="0">
                <a:sym typeface="Symbol" pitchFamily="18" charset="2"/>
              </a:rPr>
              <a:t>Check Kaiser–Meyer–</a:t>
            </a:r>
            <a:r>
              <a:rPr lang="en-GB" dirty="0" err="1">
                <a:sym typeface="Symbol" pitchFamily="18" charset="2"/>
              </a:rPr>
              <a:t>Olkin</a:t>
            </a:r>
            <a:r>
              <a:rPr lang="en-GB" dirty="0">
                <a:sym typeface="Symbol" pitchFamily="18" charset="2"/>
              </a:rPr>
              <a:t> (KMO):</a:t>
            </a:r>
          </a:p>
          <a:p>
            <a:pPr lvl="1"/>
            <a:r>
              <a:rPr lang="en-GB" dirty="0">
                <a:sym typeface="Symbol" pitchFamily="18" charset="2"/>
              </a:rPr>
              <a:t>Measures sampling adequacy (how well suited is your data to the dimension reduction)</a:t>
            </a:r>
          </a:p>
          <a:p>
            <a:pPr lvl="1"/>
            <a:r>
              <a:rPr lang="en-GB" dirty="0">
                <a:sym typeface="Symbol" pitchFamily="18" charset="2"/>
              </a:rPr>
              <a:t>Should be greater than .5</a:t>
            </a:r>
          </a:p>
          <a:p>
            <a:pPr lvl="1"/>
            <a:r>
              <a:rPr lang="en-IE" dirty="0"/>
              <a:t>Indicates the proportion of variance in your variables that might be caused by an underlying factor. </a:t>
            </a:r>
            <a:endParaRPr lang="en-GB" dirty="0">
              <a:sym typeface="Symbol" pitchFamily="18" charset="2"/>
            </a:endParaRPr>
          </a:p>
          <a:p>
            <a:r>
              <a:rPr lang="en-GB" dirty="0">
                <a:sym typeface="Symbol" pitchFamily="18" charset="2"/>
              </a:rPr>
              <a:t>Check Bartlett’s test of Sphericity:</a:t>
            </a:r>
          </a:p>
          <a:p>
            <a:pPr lvl="1"/>
            <a:r>
              <a:rPr lang="en-GB" dirty="0">
                <a:sym typeface="Symbol" pitchFamily="18" charset="2"/>
              </a:rPr>
              <a:t>Tests whether the R-matrix is an identity matrix </a:t>
            </a:r>
          </a:p>
          <a:p>
            <a:pPr lvl="1"/>
            <a:r>
              <a:rPr lang="en-GB" dirty="0">
                <a:sym typeface="Symbol" pitchFamily="18" charset="2"/>
              </a:rPr>
              <a:t>Should be significant at p &lt; .05</a:t>
            </a:r>
          </a:p>
          <a:p>
            <a:pPr lvl="1"/>
            <a:r>
              <a:rPr lang="en-GB" dirty="0">
                <a:sym typeface="Symbol" pitchFamily="18" charset="2"/>
              </a:rPr>
              <a:t>We can see the correlations ourselves, this just confirms that it is possible to combine the variables because they are correlated.</a:t>
            </a:r>
          </a:p>
        </p:txBody>
      </p:sp>
    </p:spTree>
    <p:extLst>
      <p:ext uri="{BB962C8B-B14F-4D97-AF65-F5344CB8AC3E}">
        <p14:creationId xmlns:p14="http://schemas.microsoft.com/office/powerpoint/2010/main" val="2507198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Our Example RAQ</a:t>
            </a:r>
          </a:p>
        </p:txBody>
      </p:sp>
      <p:sp>
        <p:nvSpPr>
          <p:cNvPr id="3" name="Content Placeholder 2"/>
          <p:cNvSpPr>
            <a:spLocks noGrp="1"/>
          </p:cNvSpPr>
          <p:nvPr>
            <p:ph sz="quarter" idx="1"/>
          </p:nvPr>
        </p:nvSpPr>
        <p:spPr/>
        <p:txBody>
          <a:bodyPr>
            <a:normAutofit/>
          </a:bodyPr>
          <a:lstStyle/>
          <a:p>
            <a:pPr marL="0" indent="0">
              <a:buNone/>
            </a:pPr>
            <a:endParaRPr lang="en-IE" sz="2800" dirty="0">
              <a:latin typeface="Courier New" panose="02070309020205020404" pitchFamily="49" charset="0"/>
              <a:cs typeface="Courier New" panose="02070309020205020404" pitchFamily="49" charset="0"/>
            </a:endParaRPr>
          </a:p>
          <a:p>
            <a:pPr marL="0" indent="0">
              <a:buNone/>
            </a:pPr>
            <a:r>
              <a:rPr lang="en-IE" sz="2800" dirty="0">
                <a:latin typeface="Courier New" panose="02070309020205020404" pitchFamily="49" charset="0"/>
                <a:cs typeface="Courier New" panose="02070309020205020404" pitchFamily="49" charset="0"/>
              </a:rPr>
              <a:t>Determinant: 0.0005271037</a:t>
            </a:r>
          </a:p>
          <a:p>
            <a:pPr marL="0" indent="0">
              <a:buNone/>
            </a:pPr>
            <a:endParaRPr lang="en-IE" sz="2800" dirty="0">
              <a:latin typeface="Courier New" panose="02070309020205020404" pitchFamily="49" charset="0"/>
              <a:cs typeface="Courier New" panose="02070309020205020404" pitchFamily="49" charset="0"/>
            </a:endParaRPr>
          </a:p>
          <a:p>
            <a:pPr marL="0" indent="0">
              <a:buNone/>
            </a:pPr>
            <a:r>
              <a:rPr lang="en-IE" sz="2800" dirty="0">
                <a:latin typeface="Courier New" panose="02070309020205020404" pitchFamily="49" charset="0"/>
                <a:cs typeface="Courier New" panose="02070309020205020404" pitchFamily="49" charset="0"/>
              </a:rPr>
              <a:t>KMO </a:t>
            </a:r>
            <a:r>
              <a:rPr lang="en-IE" sz="2800" dirty="0" err="1">
                <a:latin typeface="Courier New" panose="02070309020205020404" pitchFamily="49" charset="0"/>
                <a:cs typeface="Courier New" panose="02070309020205020404" pitchFamily="49" charset="0"/>
              </a:rPr>
              <a:t>ReDAs</a:t>
            </a:r>
            <a:r>
              <a:rPr lang="en-IE" sz="2800" dirty="0">
                <a:latin typeface="Courier New" panose="02070309020205020404" pitchFamily="49" charset="0"/>
                <a:cs typeface="Courier New" panose="02070309020205020404" pitchFamily="49" charset="0"/>
              </a:rPr>
              <a:t>: 0.9302245</a:t>
            </a:r>
          </a:p>
          <a:p>
            <a:pPr marL="0" indent="0">
              <a:buNone/>
            </a:pPr>
            <a:r>
              <a:rPr lang="en-IE" sz="2800" dirty="0">
                <a:latin typeface="Courier New" panose="02070309020205020404" pitchFamily="49" charset="0"/>
                <a:cs typeface="Courier New" panose="02070309020205020404" pitchFamily="49" charset="0"/>
              </a:rPr>
              <a:t>KMO psych: 0.93</a:t>
            </a:r>
          </a:p>
          <a:p>
            <a:pPr marL="0" indent="0">
              <a:buNone/>
            </a:pPr>
            <a:endParaRPr lang="en-IE" sz="2800" dirty="0">
              <a:latin typeface="Courier New" panose="02070309020205020404" pitchFamily="49" charset="0"/>
              <a:cs typeface="Courier New" panose="02070309020205020404" pitchFamily="49" charset="0"/>
            </a:endParaRPr>
          </a:p>
          <a:p>
            <a:pPr marL="0" indent="0">
              <a:buNone/>
            </a:pPr>
            <a:r>
              <a:rPr lang="en-IE" sz="2800" dirty="0" err="1">
                <a:latin typeface="Courier New" panose="02070309020205020404" pitchFamily="49" charset="0"/>
                <a:cs typeface="Courier New" panose="02070309020205020404" pitchFamily="49" charset="0"/>
              </a:rPr>
              <a:t>Bartlett:chi-square</a:t>
            </a:r>
            <a:r>
              <a:rPr lang="en-IE" sz="2800" dirty="0">
                <a:latin typeface="Courier New" panose="02070309020205020404" pitchFamily="49" charset="0"/>
                <a:cs typeface="Courier New" panose="02070309020205020404" pitchFamily="49" charset="0"/>
              </a:rPr>
              <a:t>=</a:t>
            </a:r>
            <a:r>
              <a:rPr lang="fr-FR" sz="2800" dirty="0">
                <a:latin typeface="Courier New" panose="02070309020205020404" pitchFamily="49" charset="0"/>
                <a:cs typeface="Courier New" panose="02070309020205020404" pitchFamily="49" charset="0"/>
              </a:rPr>
              <a:t> 19334.49 p=0  </a:t>
            </a:r>
            <a:r>
              <a:rPr lang="fr-FR" sz="2800" dirty="0" err="1">
                <a:latin typeface="Courier New" panose="02070309020205020404" pitchFamily="49" charset="0"/>
                <a:cs typeface="Courier New" panose="02070309020205020404" pitchFamily="49" charset="0"/>
              </a:rPr>
              <a:t>df</a:t>
            </a:r>
            <a:r>
              <a:rPr lang="fr-FR" sz="2800" dirty="0">
                <a:latin typeface="Courier New" panose="02070309020205020404" pitchFamily="49" charset="0"/>
                <a:cs typeface="Courier New" panose="02070309020205020404" pitchFamily="49" charset="0"/>
              </a:rPr>
              <a:t>=253</a:t>
            </a:r>
            <a:endParaRPr lang="en-IE"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07204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Step 3: Do The Dimension Reduction</a:t>
            </a:r>
          </a:p>
        </p:txBody>
      </p:sp>
      <p:sp>
        <p:nvSpPr>
          <p:cNvPr id="3" name="Content Placeholder 2"/>
          <p:cNvSpPr>
            <a:spLocks noGrp="1"/>
          </p:cNvSpPr>
          <p:nvPr>
            <p:ph sz="quarter" idx="1"/>
          </p:nvPr>
        </p:nvSpPr>
        <p:spPr/>
        <p:txBody>
          <a:bodyPr/>
          <a:lstStyle/>
          <a:p>
            <a:r>
              <a:rPr lang="en-IE" dirty="0"/>
              <a:t>RAQ</a:t>
            </a:r>
          </a:p>
          <a:p>
            <a:pPr lvl="1"/>
            <a:r>
              <a:rPr lang="en-IE" dirty="0"/>
              <a:t>In this case we are using all the variables so Principal Component Analysis is the function we need to apply</a:t>
            </a:r>
          </a:p>
          <a:p>
            <a:pPr lvl="1"/>
            <a:r>
              <a:rPr lang="en-IE" dirty="0"/>
              <a:t>We also create a Scree plot which we will use later</a:t>
            </a:r>
          </a:p>
        </p:txBody>
      </p:sp>
    </p:spTree>
    <p:extLst>
      <p:ext uri="{BB962C8B-B14F-4D97-AF65-F5344CB8AC3E}">
        <p14:creationId xmlns:p14="http://schemas.microsoft.com/office/powerpoint/2010/main" val="23069034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FA/PCA</a:t>
            </a:r>
          </a:p>
        </p:txBody>
      </p:sp>
      <p:sp>
        <p:nvSpPr>
          <p:cNvPr id="3" name="Content Placeholder 2"/>
          <p:cNvSpPr>
            <a:spLocks noGrp="1"/>
          </p:cNvSpPr>
          <p:nvPr>
            <p:ph sz="quarter" idx="1"/>
          </p:nvPr>
        </p:nvSpPr>
        <p:spPr/>
        <p:txBody>
          <a:bodyPr>
            <a:normAutofit lnSpcReduction="10000"/>
          </a:bodyPr>
          <a:lstStyle/>
          <a:p>
            <a:r>
              <a:rPr lang="en-IE" dirty="0"/>
              <a:t>Principal Components Analysis (PCA) </a:t>
            </a:r>
          </a:p>
          <a:p>
            <a:pPr lvl="1"/>
            <a:r>
              <a:rPr lang="en-IE" dirty="0"/>
              <a:t>This is a data reduction method, not a true factor analysis (as it analyses all of the variance of the variables) so attempts to extract same number of components as there are variables.</a:t>
            </a:r>
          </a:p>
          <a:p>
            <a:r>
              <a:rPr lang="en-IE" dirty="0"/>
              <a:t>Factor Analysis</a:t>
            </a:r>
          </a:p>
          <a:p>
            <a:pPr lvl="1"/>
            <a:r>
              <a:rPr lang="en-IE" dirty="0"/>
              <a:t>Need to choose a method of factor extraction </a:t>
            </a:r>
          </a:p>
          <a:p>
            <a:pPr lvl="1"/>
            <a:r>
              <a:rPr lang="en-IE" dirty="0"/>
              <a:t>There are six extraction methods : unweighted least squares, generalized least squares, maximum likelihood, principal axis factoring, alpha factoring and image factoring</a:t>
            </a:r>
          </a:p>
          <a:p>
            <a:pPr lvl="1"/>
            <a:r>
              <a:rPr lang="en-IE" dirty="0"/>
              <a:t>The general rule of thumb is: </a:t>
            </a:r>
          </a:p>
          <a:p>
            <a:pPr lvl="2"/>
            <a:r>
              <a:rPr lang="en-IE" dirty="0"/>
              <a:t>If your data are normally distributed then use </a:t>
            </a:r>
            <a:r>
              <a:rPr lang="en-IE" i="1" dirty="0"/>
              <a:t>maximum likelihood </a:t>
            </a:r>
            <a:r>
              <a:rPr lang="en-IE" dirty="0"/>
              <a:t>(ML) </a:t>
            </a:r>
          </a:p>
          <a:p>
            <a:pPr lvl="2"/>
            <a:r>
              <a:rPr lang="en-IE" dirty="0"/>
              <a:t>If your data are not normally distributed then use </a:t>
            </a:r>
            <a:r>
              <a:rPr lang="en-IE" i="1" dirty="0"/>
              <a:t>Principal Axis Factoring </a:t>
            </a:r>
            <a:r>
              <a:rPr lang="en-IE" dirty="0"/>
              <a:t>(PAF) </a:t>
            </a:r>
          </a:p>
          <a:p>
            <a:endParaRPr lang="en-IE" dirty="0"/>
          </a:p>
        </p:txBody>
      </p:sp>
    </p:spTree>
    <p:extLst>
      <p:ext uri="{BB962C8B-B14F-4D97-AF65-F5344CB8AC3E}">
        <p14:creationId xmlns:p14="http://schemas.microsoft.com/office/powerpoint/2010/main" val="11457725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Step 3: Do the Dimension Reduction</a:t>
            </a:r>
          </a:p>
        </p:txBody>
      </p:sp>
      <p:sp>
        <p:nvSpPr>
          <p:cNvPr id="3" name="Content Placeholder 2"/>
          <p:cNvSpPr>
            <a:spLocks noGrp="1"/>
          </p:cNvSpPr>
          <p:nvPr>
            <p:ph sz="quarter" idx="1"/>
          </p:nvPr>
        </p:nvSpPr>
        <p:spPr/>
        <p:txBody>
          <a:bodyPr>
            <a:noAutofit/>
          </a:bodyPr>
          <a:lstStyle/>
          <a:p>
            <a:pPr marL="0" indent="0">
              <a:buNone/>
            </a:pPr>
            <a:r>
              <a:rPr lang="en-IE" sz="1800" dirty="0">
                <a:latin typeface="Courier New" panose="02070309020205020404" pitchFamily="49" charset="0"/>
                <a:cs typeface="Courier New" panose="02070309020205020404" pitchFamily="49" charset="0"/>
              </a:rPr>
              <a:t>#Principal Component Analysis</a:t>
            </a:r>
          </a:p>
          <a:p>
            <a:pPr marL="0" indent="0">
              <a:buNone/>
            </a:pPr>
            <a:r>
              <a:rPr lang="en-IE" sz="1800" dirty="0">
                <a:latin typeface="Courier New" panose="02070309020205020404" pitchFamily="49" charset="0"/>
                <a:cs typeface="Courier New" panose="02070309020205020404" pitchFamily="49" charset="0"/>
              </a:rPr>
              <a:t>#On raw data using principal components analysis, </a:t>
            </a:r>
            <a:r>
              <a:rPr lang="en-IE" sz="1800" dirty="0" err="1">
                <a:latin typeface="Courier New" panose="02070309020205020404" pitchFamily="49" charset="0"/>
                <a:cs typeface="Courier New" panose="02070309020205020404" pitchFamily="49" charset="0"/>
              </a:rPr>
              <a:t>nfactors</a:t>
            </a:r>
            <a:r>
              <a:rPr lang="en-IE" sz="1800" dirty="0">
                <a:latin typeface="Courier New" panose="02070309020205020404" pitchFamily="49" charset="0"/>
                <a:cs typeface="Courier New" panose="02070309020205020404" pitchFamily="49" charset="0"/>
              </a:rPr>
              <a:t> is set to the number of variables we expect to get out which is equal to the number going in.</a:t>
            </a:r>
          </a:p>
          <a:p>
            <a:pPr marL="0" indent="0">
              <a:buNone/>
            </a:pPr>
            <a:r>
              <a:rPr lang="en-IE" sz="1800" dirty="0">
                <a:latin typeface="Courier New" panose="02070309020205020404" pitchFamily="49" charset="0"/>
                <a:cs typeface="Courier New" panose="02070309020205020404" pitchFamily="49" charset="0"/>
              </a:rPr>
              <a:t>pc1 &lt;-  principal(</a:t>
            </a:r>
            <a:r>
              <a:rPr lang="en-IE" sz="1800" dirty="0" err="1">
                <a:latin typeface="Courier New" panose="02070309020205020404" pitchFamily="49" charset="0"/>
                <a:cs typeface="Courier New" panose="02070309020205020404" pitchFamily="49" charset="0"/>
              </a:rPr>
              <a:t>raqData</a:t>
            </a:r>
            <a:r>
              <a:rPr lang="en-IE" sz="1800" dirty="0">
                <a:latin typeface="Courier New" panose="02070309020205020404" pitchFamily="49" charset="0"/>
                <a:cs typeface="Courier New" panose="02070309020205020404" pitchFamily="49" charset="0"/>
              </a:rPr>
              <a:t>, </a:t>
            </a:r>
            <a:r>
              <a:rPr lang="en-IE" sz="1800" dirty="0" err="1">
                <a:latin typeface="Courier New" panose="02070309020205020404" pitchFamily="49" charset="0"/>
                <a:cs typeface="Courier New" panose="02070309020205020404" pitchFamily="49" charset="0"/>
              </a:rPr>
              <a:t>nfactors</a:t>
            </a:r>
            <a:r>
              <a:rPr lang="en-IE" sz="1800" dirty="0">
                <a:latin typeface="Courier New" panose="02070309020205020404" pitchFamily="49" charset="0"/>
                <a:cs typeface="Courier New" panose="02070309020205020404" pitchFamily="49" charset="0"/>
              </a:rPr>
              <a:t> = 23, rotate = "none")</a:t>
            </a:r>
          </a:p>
          <a:p>
            <a:pPr marL="0" indent="0">
              <a:buNone/>
            </a:pPr>
            <a:r>
              <a:rPr lang="en-IE" sz="1800" dirty="0">
                <a:latin typeface="Courier New" panose="02070309020205020404" pitchFamily="49" charset="0"/>
                <a:cs typeface="Courier New" panose="02070309020205020404" pitchFamily="49" charset="0"/>
              </a:rPr>
              <a:t>pc1 &lt;-  principal(</a:t>
            </a:r>
            <a:r>
              <a:rPr lang="en-IE" sz="1800" dirty="0" err="1">
                <a:latin typeface="Courier New" panose="02070309020205020404" pitchFamily="49" charset="0"/>
                <a:cs typeface="Courier New" panose="02070309020205020404" pitchFamily="49" charset="0"/>
              </a:rPr>
              <a:t>raqData</a:t>
            </a:r>
            <a:r>
              <a:rPr lang="en-IE" sz="1800" dirty="0">
                <a:latin typeface="Courier New" panose="02070309020205020404" pitchFamily="49" charset="0"/>
                <a:cs typeface="Courier New" panose="02070309020205020404" pitchFamily="49" charset="0"/>
              </a:rPr>
              <a:t>, </a:t>
            </a:r>
            <a:r>
              <a:rPr lang="en-IE" sz="1800" dirty="0" err="1">
                <a:latin typeface="Courier New" panose="02070309020205020404" pitchFamily="49" charset="0"/>
                <a:cs typeface="Courier New" panose="02070309020205020404" pitchFamily="49" charset="0"/>
              </a:rPr>
              <a:t>nfactors</a:t>
            </a:r>
            <a:r>
              <a:rPr lang="en-IE" sz="1800" dirty="0">
                <a:latin typeface="Courier New" panose="02070309020205020404" pitchFamily="49" charset="0"/>
                <a:cs typeface="Courier New" panose="02070309020205020404" pitchFamily="49" charset="0"/>
              </a:rPr>
              <a:t> = length(</a:t>
            </a:r>
            <a:r>
              <a:rPr lang="en-IE" sz="1800" dirty="0" err="1">
                <a:latin typeface="Courier New" panose="02070309020205020404" pitchFamily="49" charset="0"/>
                <a:cs typeface="Courier New" panose="02070309020205020404" pitchFamily="49" charset="0"/>
              </a:rPr>
              <a:t>raqData</a:t>
            </a:r>
            <a:r>
              <a:rPr lang="en-IE" sz="1800" dirty="0">
                <a:latin typeface="Courier New" panose="02070309020205020404" pitchFamily="49" charset="0"/>
                <a:cs typeface="Courier New" panose="02070309020205020404" pitchFamily="49" charset="0"/>
              </a:rPr>
              <a:t>), rotate = "none")</a:t>
            </a:r>
          </a:p>
          <a:p>
            <a:pPr marL="0" indent="0">
              <a:buNone/>
            </a:pPr>
            <a:r>
              <a:rPr lang="en-IE" sz="1800" dirty="0">
                <a:latin typeface="Courier New" panose="02070309020205020404" pitchFamily="49" charset="0"/>
                <a:cs typeface="Courier New" panose="02070309020205020404" pitchFamily="49" charset="0"/>
              </a:rPr>
              <a:t>plot(pc1$values, type = "b") #scree plot</a:t>
            </a:r>
          </a:p>
          <a:p>
            <a:pPr marL="0" indent="0">
              <a:buNone/>
            </a:pPr>
            <a:endParaRPr lang="en-IE" sz="1800" dirty="0">
              <a:latin typeface="Courier New" panose="02070309020205020404" pitchFamily="49" charset="0"/>
              <a:cs typeface="Courier New" panose="02070309020205020404" pitchFamily="49" charset="0"/>
            </a:endParaRPr>
          </a:p>
          <a:p>
            <a:pPr marL="0" indent="0">
              <a:buNone/>
            </a:pPr>
            <a:endParaRPr lang="en-IE"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876081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Step 3: Do the Dimension Reduction</a:t>
            </a:r>
          </a:p>
        </p:txBody>
      </p:sp>
      <p:sp>
        <p:nvSpPr>
          <p:cNvPr id="3" name="Content Placeholder 2"/>
          <p:cNvSpPr>
            <a:spLocks noGrp="1"/>
          </p:cNvSpPr>
          <p:nvPr>
            <p:ph sz="quarter" idx="1"/>
          </p:nvPr>
        </p:nvSpPr>
        <p:spPr/>
        <p:txBody>
          <a:bodyPr>
            <a:noAutofit/>
          </a:bodyPr>
          <a:lstStyle/>
          <a:p>
            <a:pPr marL="0" indent="0">
              <a:buNone/>
            </a:pPr>
            <a:endParaRPr lang="en-IE" sz="1400" dirty="0">
              <a:latin typeface="Courier New" panose="02070309020205020404" pitchFamily="49" charset="0"/>
              <a:cs typeface="Courier New" panose="02070309020205020404" pitchFamily="49" charset="0"/>
            </a:endParaRPr>
          </a:p>
          <a:p>
            <a:pPr marL="0" indent="0">
              <a:buNone/>
            </a:pPr>
            <a:r>
              <a:rPr lang="en-IE" sz="1800" dirty="0">
                <a:latin typeface="Courier New" panose="02070309020205020404" pitchFamily="49" charset="0"/>
                <a:cs typeface="Courier New" panose="02070309020205020404" pitchFamily="49" charset="0"/>
              </a:rPr>
              <a:t>#Factor Analysis</a:t>
            </a:r>
          </a:p>
          <a:p>
            <a:pPr marL="0" indent="0">
              <a:buNone/>
            </a:pPr>
            <a:r>
              <a:rPr lang="en-IE" sz="1800" dirty="0">
                <a:latin typeface="Courier New" panose="02070309020205020404" pitchFamily="49" charset="0"/>
                <a:cs typeface="Courier New" panose="02070309020205020404" pitchFamily="49" charset="0"/>
              </a:rPr>
              <a:t>#Principal Axis Factoring</a:t>
            </a:r>
          </a:p>
          <a:p>
            <a:pPr marL="0" indent="0">
              <a:buNone/>
            </a:pPr>
            <a:r>
              <a:rPr lang="en-IE" sz="1800" dirty="0">
                <a:latin typeface="Courier New" panose="02070309020205020404" pitchFamily="49" charset="0"/>
                <a:cs typeface="Courier New" panose="02070309020205020404" pitchFamily="49" charset="0"/>
              </a:rPr>
              <a:t>pc3 &lt;- fa(</a:t>
            </a:r>
            <a:r>
              <a:rPr lang="en-IE" sz="1800" dirty="0" err="1">
                <a:latin typeface="Courier New" panose="02070309020205020404" pitchFamily="49" charset="0"/>
                <a:cs typeface="Courier New" panose="02070309020205020404" pitchFamily="49" charset="0"/>
              </a:rPr>
              <a:t>raqMatrix</a:t>
            </a:r>
            <a:r>
              <a:rPr lang="en-IE" sz="1800" dirty="0">
                <a:latin typeface="Courier New" panose="02070309020205020404" pitchFamily="49" charset="0"/>
                <a:cs typeface="Courier New" panose="02070309020205020404" pitchFamily="49" charset="0"/>
              </a:rPr>
              <a:t>, </a:t>
            </a:r>
            <a:r>
              <a:rPr lang="en-IE" sz="1800" dirty="0" err="1">
                <a:latin typeface="Courier New" panose="02070309020205020404" pitchFamily="49" charset="0"/>
                <a:cs typeface="Courier New" panose="02070309020205020404" pitchFamily="49" charset="0"/>
              </a:rPr>
              <a:t>nfactors</a:t>
            </a:r>
            <a:r>
              <a:rPr lang="en-IE" sz="1800" dirty="0">
                <a:latin typeface="Courier New" panose="02070309020205020404" pitchFamily="49" charset="0"/>
                <a:cs typeface="Courier New" panose="02070309020205020404" pitchFamily="49" charset="0"/>
              </a:rPr>
              <a:t>=4, </a:t>
            </a:r>
            <a:r>
              <a:rPr lang="en-IE" sz="1800" dirty="0" err="1">
                <a:latin typeface="Courier New" panose="02070309020205020404" pitchFamily="49" charset="0"/>
                <a:cs typeface="Courier New" panose="02070309020205020404" pitchFamily="49" charset="0"/>
              </a:rPr>
              <a:t>obs</a:t>
            </a:r>
            <a:r>
              <a:rPr lang="en-IE" sz="1800" dirty="0">
                <a:latin typeface="Courier New" panose="02070309020205020404" pitchFamily="49" charset="0"/>
                <a:cs typeface="Courier New" panose="02070309020205020404" pitchFamily="49" charset="0"/>
              </a:rPr>
              <a:t>=NA, </a:t>
            </a:r>
            <a:r>
              <a:rPr lang="en-IE" sz="1800" dirty="0" err="1">
                <a:latin typeface="Courier New" panose="02070309020205020404" pitchFamily="49" charset="0"/>
                <a:cs typeface="Courier New" panose="02070309020205020404" pitchFamily="49" charset="0"/>
              </a:rPr>
              <a:t>n.iter</a:t>
            </a:r>
            <a:r>
              <a:rPr lang="en-IE" sz="1800" dirty="0">
                <a:latin typeface="Courier New" panose="02070309020205020404" pitchFamily="49" charset="0"/>
                <a:cs typeface="Courier New" panose="02070309020205020404" pitchFamily="49" charset="0"/>
              </a:rPr>
              <a:t>=1, rotate="</a:t>
            </a:r>
            <a:r>
              <a:rPr lang="en-IE" sz="1800" dirty="0" err="1">
                <a:latin typeface="Courier New" panose="02070309020205020404" pitchFamily="49" charset="0"/>
                <a:cs typeface="Courier New" panose="02070309020205020404" pitchFamily="49" charset="0"/>
              </a:rPr>
              <a:t>varimax</a:t>
            </a:r>
            <a:r>
              <a:rPr lang="en-IE" sz="1800" dirty="0">
                <a:latin typeface="Courier New" panose="02070309020205020404" pitchFamily="49" charset="0"/>
                <a:cs typeface="Courier New" panose="02070309020205020404" pitchFamily="49" charset="0"/>
              </a:rPr>
              <a:t>", </a:t>
            </a:r>
            <a:r>
              <a:rPr lang="en-IE" sz="1800" dirty="0" err="1">
                <a:latin typeface="Courier New" panose="02070309020205020404" pitchFamily="49" charset="0"/>
                <a:cs typeface="Courier New" panose="02070309020205020404" pitchFamily="49" charset="0"/>
              </a:rPr>
              <a:t>fm</a:t>
            </a:r>
            <a:r>
              <a:rPr lang="en-IE" sz="1800" dirty="0">
                <a:latin typeface="Courier New" panose="02070309020205020404" pitchFamily="49" charset="0"/>
                <a:cs typeface="Courier New" panose="02070309020205020404" pitchFamily="49" charset="0"/>
              </a:rPr>
              <a:t>="pa")</a:t>
            </a:r>
          </a:p>
          <a:p>
            <a:pPr marL="0" indent="0">
              <a:buNone/>
            </a:pPr>
            <a:r>
              <a:rPr lang="en-IE" sz="1800" dirty="0">
                <a:latin typeface="Courier New" panose="02070309020205020404" pitchFamily="49" charset="0"/>
                <a:cs typeface="Courier New" panose="02070309020205020404" pitchFamily="49" charset="0"/>
              </a:rPr>
              <a:t>psych::</a:t>
            </a:r>
            <a:r>
              <a:rPr lang="en-IE" sz="1800" dirty="0" err="1">
                <a:latin typeface="Courier New" panose="02070309020205020404" pitchFamily="49" charset="0"/>
                <a:cs typeface="Courier New" panose="02070309020205020404" pitchFamily="49" charset="0"/>
              </a:rPr>
              <a:t>print.psych</a:t>
            </a:r>
            <a:r>
              <a:rPr lang="en-IE" sz="1800" dirty="0">
                <a:latin typeface="Courier New" panose="02070309020205020404" pitchFamily="49" charset="0"/>
                <a:cs typeface="Courier New" panose="02070309020205020404" pitchFamily="49" charset="0"/>
              </a:rPr>
              <a:t>(pc3,cut=0.3, sort=TRUE)</a:t>
            </a:r>
          </a:p>
          <a:p>
            <a:pPr marL="0" indent="0">
              <a:buNone/>
            </a:pPr>
            <a:r>
              <a:rPr lang="en-IE" sz="1800" dirty="0" err="1">
                <a:latin typeface="Courier New" panose="02070309020205020404" pitchFamily="49" charset="0"/>
                <a:cs typeface="Courier New" panose="02070309020205020404" pitchFamily="49" charset="0"/>
              </a:rPr>
              <a:t>fa.graph</a:t>
            </a:r>
            <a:r>
              <a:rPr lang="en-IE" sz="1800" dirty="0">
                <a:latin typeface="Courier New" panose="02070309020205020404" pitchFamily="49" charset="0"/>
                <a:cs typeface="Courier New" panose="02070309020205020404" pitchFamily="49" charset="0"/>
              </a:rPr>
              <a:t>(pc3)</a:t>
            </a:r>
          </a:p>
          <a:p>
            <a:pPr marL="0" indent="0">
              <a:buNone/>
            </a:pPr>
            <a:r>
              <a:rPr lang="en-IE" sz="1800" dirty="0" err="1">
                <a:latin typeface="Courier New" panose="02070309020205020404" pitchFamily="49" charset="0"/>
                <a:cs typeface="Courier New" panose="02070309020205020404" pitchFamily="49" charset="0"/>
              </a:rPr>
              <a:t>fa.sort</a:t>
            </a:r>
            <a:r>
              <a:rPr lang="en-IE" sz="1800" dirty="0">
                <a:latin typeface="Courier New" panose="02070309020205020404" pitchFamily="49" charset="0"/>
                <a:cs typeface="Courier New" panose="02070309020205020404" pitchFamily="49" charset="0"/>
              </a:rPr>
              <a:t>(pc3$loading)</a:t>
            </a:r>
          </a:p>
          <a:p>
            <a:pPr marL="0" indent="0">
              <a:buNone/>
            </a:pPr>
            <a:r>
              <a:rPr lang="en-IE" sz="1800" dirty="0" err="1">
                <a:latin typeface="Courier New" panose="02070309020205020404" pitchFamily="49" charset="0"/>
                <a:cs typeface="Courier New" panose="02070309020205020404" pitchFamily="49" charset="0"/>
              </a:rPr>
              <a:t>fa.diagram</a:t>
            </a:r>
            <a:r>
              <a:rPr lang="en-IE" sz="1800" dirty="0">
                <a:latin typeface="Courier New" panose="02070309020205020404" pitchFamily="49" charset="0"/>
                <a:cs typeface="Courier New" panose="02070309020205020404" pitchFamily="49" charset="0"/>
              </a:rPr>
              <a:t>(pc3)#create a diagram showing the factors and how the manifest variables load</a:t>
            </a:r>
          </a:p>
          <a:p>
            <a:pPr marL="0" indent="0">
              <a:buNone/>
            </a:pPr>
            <a:r>
              <a:rPr lang="en-IE" sz="1800" dirty="0">
                <a:latin typeface="Courier New" panose="02070309020205020404" pitchFamily="49" charset="0"/>
                <a:cs typeface="Courier New" panose="02070309020205020404" pitchFamily="49" charset="0"/>
              </a:rPr>
              <a:t>plot(pc3$values, type = "b") #scree plot</a:t>
            </a:r>
          </a:p>
        </p:txBody>
      </p:sp>
    </p:spTree>
    <p:extLst>
      <p:ext uri="{BB962C8B-B14F-4D97-AF65-F5344CB8AC3E}">
        <p14:creationId xmlns:p14="http://schemas.microsoft.com/office/powerpoint/2010/main" val="908876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a:t>Choosing variables for an inferential model</a:t>
            </a:r>
          </a:p>
        </p:txBody>
      </p:sp>
      <p:sp>
        <p:nvSpPr>
          <p:cNvPr id="3" name="Content Placeholder 2"/>
          <p:cNvSpPr>
            <a:spLocks noGrp="1"/>
          </p:cNvSpPr>
          <p:nvPr>
            <p:ph sz="quarter" idx="1"/>
          </p:nvPr>
        </p:nvSpPr>
        <p:spPr/>
        <p:txBody>
          <a:bodyPr>
            <a:normAutofit/>
          </a:bodyPr>
          <a:lstStyle/>
          <a:p>
            <a:r>
              <a:rPr lang="en-IE" dirty="0"/>
              <a:t>Inferential Model </a:t>
            </a:r>
          </a:p>
          <a:p>
            <a:pPr lvl="1"/>
            <a:r>
              <a:rPr lang="en-IE" dirty="0"/>
              <a:t>Pseudo Prediction – if we use a linear equation</a:t>
            </a:r>
          </a:p>
          <a:p>
            <a:r>
              <a:rPr lang="en-IE" dirty="0"/>
              <a:t>You must </a:t>
            </a:r>
          </a:p>
          <a:p>
            <a:pPr lvl="1"/>
            <a:r>
              <a:rPr lang="en-IE" dirty="0"/>
              <a:t>Have a sound theoretical basis for including your variables</a:t>
            </a:r>
          </a:p>
          <a:p>
            <a:pPr lvl="1"/>
            <a:r>
              <a:rPr lang="en-IE" dirty="0"/>
              <a:t>Explore the data using univariate and bivariate analysis to establish statistical evidence</a:t>
            </a:r>
          </a:p>
          <a:p>
            <a:pPr lvl="1"/>
            <a:r>
              <a:rPr lang="en-IE" dirty="0"/>
              <a:t>Only include variables that have potentially informative results or which serve as controls</a:t>
            </a:r>
          </a:p>
          <a:p>
            <a:r>
              <a:rPr lang="en-IE" dirty="0"/>
              <a:t>You need to understand not only how your variables relate to your outcome but also to each other.</a:t>
            </a:r>
          </a:p>
        </p:txBody>
      </p:sp>
    </p:spTree>
    <p:extLst>
      <p:ext uri="{BB962C8B-B14F-4D97-AF65-F5344CB8AC3E}">
        <p14:creationId xmlns:p14="http://schemas.microsoft.com/office/powerpoint/2010/main" val="38328696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How many variables do we want?</a:t>
            </a:r>
          </a:p>
        </p:txBody>
      </p:sp>
      <p:sp>
        <p:nvSpPr>
          <p:cNvPr id="3" name="Content Placeholder 2"/>
          <p:cNvSpPr>
            <a:spLocks noGrp="1"/>
          </p:cNvSpPr>
          <p:nvPr>
            <p:ph sz="quarter" idx="1"/>
          </p:nvPr>
        </p:nvSpPr>
        <p:spPr/>
        <p:txBody>
          <a:bodyPr>
            <a:normAutofit/>
          </a:bodyPr>
          <a:lstStyle/>
          <a:p>
            <a:r>
              <a:rPr lang="en-IE" dirty="0"/>
              <a:t>How many latent variables do we want to keep?</a:t>
            </a:r>
          </a:p>
          <a:p>
            <a:pPr lvl="1"/>
            <a:r>
              <a:rPr lang="en-IE" dirty="0"/>
              <a:t> The common method is to select factors with </a:t>
            </a:r>
            <a:r>
              <a:rPr lang="en-IE" i="1" dirty="0"/>
              <a:t>Eigenvalues greater than 1 </a:t>
            </a:r>
            <a:r>
              <a:rPr lang="en-IE" dirty="0"/>
              <a:t>option </a:t>
            </a:r>
          </a:p>
          <a:p>
            <a:r>
              <a:rPr lang="en-IE" i="1" dirty="0"/>
              <a:t>Eigenvalue</a:t>
            </a:r>
            <a:r>
              <a:rPr lang="en-IE" dirty="0"/>
              <a:t> = the </a:t>
            </a:r>
            <a:r>
              <a:rPr lang="en-IE" i="1" dirty="0"/>
              <a:t>variance</a:t>
            </a:r>
            <a:r>
              <a:rPr lang="en-IE" dirty="0"/>
              <a:t> of a component or factor</a:t>
            </a:r>
          </a:p>
          <a:p>
            <a:r>
              <a:rPr lang="en-US" dirty="0"/>
              <a:t>Kaiser (1960) recommends retaining all factors with eigenvalues greater than 1.  </a:t>
            </a:r>
          </a:p>
          <a:p>
            <a:pPr lvl="1"/>
            <a:r>
              <a:rPr lang="en-US" dirty="0"/>
              <a:t>Based on the idea that eigenvalues represent the amount of variance explained by a factor and that an eigenvalue of 1 represents a substantial amount of variation.</a:t>
            </a:r>
          </a:p>
          <a:p>
            <a:pPr lvl="1"/>
            <a:r>
              <a:rPr lang="en-US" dirty="0" err="1"/>
              <a:t>Jolliffe</a:t>
            </a:r>
            <a:r>
              <a:rPr lang="en-US" dirty="0"/>
              <a:t> (1972; 1986) reported that Kaiser</a:t>
            </a:r>
            <a:r>
              <a:rPr lang="ja-JP" altLang="en-US" dirty="0"/>
              <a:t>’</a:t>
            </a:r>
            <a:r>
              <a:rPr lang="en-US" altLang="ja-JP" dirty="0"/>
              <a:t>s criterion is too strict and recommended retaining factors with eigenvalues more than 0.7.</a:t>
            </a:r>
          </a:p>
          <a:p>
            <a:endParaRPr lang="en-IE" dirty="0"/>
          </a:p>
        </p:txBody>
      </p:sp>
    </p:spTree>
    <p:extLst>
      <p:ext uri="{BB962C8B-B14F-4D97-AF65-F5344CB8AC3E}">
        <p14:creationId xmlns:p14="http://schemas.microsoft.com/office/powerpoint/2010/main" val="6351559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Extracting the factors</a:t>
            </a:r>
          </a:p>
        </p:txBody>
      </p:sp>
      <p:sp>
        <p:nvSpPr>
          <p:cNvPr id="3" name="Content Placeholder 2"/>
          <p:cNvSpPr>
            <a:spLocks noGrp="1"/>
          </p:cNvSpPr>
          <p:nvPr>
            <p:ph sz="quarter" idx="1"/>
          </p:nvPr>
        </p:nvSpPr>
        <p:spPr/>
        <p:txBody>
          <a:bodyPr>
            <a:normAutofit/>
          </a:bodyPr>
          <a:lstStyle/>
          <a:p>
            <a:r>
              <a:rPr lang="en-IE" dirty="0"/>
              <a:t>If we have n manifest variables in our analysis, PCA transforms the data such that the total variance of the components n will be redistributed among the components</a:t>
            </a:r>
          </a:p>
          <a:p>
            <a:pPr lvl="1"/>
            <a:r>
              <a:rPr lang="en-IE" dirty="0"/>
              <a:t>The first will have the largest eigenvalue</a:t>
            </a:r>
          </a:p>
          <a:p>
            <a:pPr lvl="1"/>
            <a:r>
              <a:rPr lang="en-IE" dirty="0"/>
              <a:t>The next the next highest etc.</a:t>
            </a:r>
          </a:p>
          <a:p>
            <a:r>
              <a:rPr lang="en-IE" dirty="0"/>
              <a:t>If the eigenvalue is divided by n the result is the proportion of variance explained by that factor</a:t>
            </a:r>
          </a:p>
          <a:p>
            <a:r>
              <a:rPr lang="en-IE" dirty="0"/>
              <a:t>A rule of thumb is to retain in the final solution all factors with an Eigenvalue greater than one</a:t>
            </a:r>
          </a:p>
          <a:p>
            <a:endParaRPr lang="en-IE" dirty="0"/>
          </a:p>
        </p:txBody>
      </p:sp>
    </p:spTree>
    <p:extLst>
      <p:ext uri="{BB962C8B-B14F-4D97-AF65-F5344CB8AC3E}">
        <p14:creationId xmlns:p14="http://schemas.microsoft.com/office/powerpoint/2010/main" val="39720858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Retrieving our eigenvalues</a:t>
            </a:r>
          </a:p>
        </p:txBody>
      </p:sp>
      <p:sp>
        <p:nvSpPr>
          <p:cNvPr id="3" name="Content Placeholder 2"/>
          <p:cNvSpPr>
            <a:spLocks noGrp="1"/>
          </p:cNvSpPr>
          <p:nvPr>
            <p:ph sz="quarter" idx="1"/>
          </p:nvPr>
        </p:nvSpPr>
        <p:spPr/>
        <p:txBody>
          <a:bodyPr/>
          <a:lstStyle/>
          <a:p>
            <a:pPr marL="0" indent="0">
              <a:buNone/>
            </a:pPr>
            <a:r>
              <a:rPr lang="en-IE" dirty="0">
                <a:latin typeface="Courier New" panose="02070309020205020404" pitchFamily="49" charset="0"/>
                <a:cs typeface="Courier New" panose="02070309020205020404" pitchFamily="49" charset="0"/>
              </a:rPr>
              <a:t>pc1$values #output eigenvalues</a:t>
            </a:r>
          </a:p>
          <a:p>
            <a:pPr marL="0" indent="0">
              <a:buNone/>
            </a:pPr>
            <a:endParaRPr lang="en-IE" dirty="0">
              <a:latin typeface="Courier New" panose="02070309020205020404" pitchFamily="49" charset="0"/>
              <a:cs typeface="Courier New" panose="02070309020205020404" pitchFamily="49" charset="0"/>
            </a:endParaRPr>
          </a:p>
          <a:p>
            <a:pPr marL="0" indent="0">
              <a:buNone/>
            </a:pPr>
            <a:r>
              <a:rPr lang="en-IE" dirty="0">
                <a:latin typeface="Courier New" panose="02070309020205020404" pitchFamily="49" charset="0"/>
                <a:cs typeface="Courier New" panose="02070309020205020404" pitchFamily="49" charset="0"/>
              </a:rPr>
              <a:t>#Another way to look at Eigen values plus variance explained</a:t>
            </a:r>
          </a:p>
          <a:p>
            <a:pPr marL="0" indent="0">
              <a:buNone/>
            </a:pPr>
            <a:r>
              <a:rPr lang="en-IE" dirty="0" err="1">
                <a:latin typeface="Courier New" panose="02070309020205020404" pitchFamily="49" charset="0"/>
                <a:cs typeface="Courier New" panose="02070309020205020404" pitchFamily="49" charset="0"/>
              </a:rPr>
              <a:t>pcf</a:t>
            </a:r>
            <a:r>
              <a:rPr lang="en-IE" dirty="0">
                <a:latin typeface="Courier New" panose="02070309020205020404" pitchFamily="49" charset="0"/>
                <a:cs typeface="Courier New" panose="02070309020205020404" pitchFamily="49" charset="0"/>
              </a:rPr>
              <a:t>=</a:t>
            </a:r>
            <a:r>
              <a:rPr lang="en-IE" dirty="0" err="1">
                <a:latin typeface="Courier New" panose="02070309020205020404" pitchFamily="49" charset="0"/>
                <a:cs typeface="Courier New" panose="02070309020205020404" pitchFamily="49" charset="0"/>
              </a:rPr>
              <a:t>princomp</a:t>
            </a:r>
            <a:r>
              <a:rPr lang="en-IE" dirty="0">
                <a:latin typeface="Courier New" panose="02070309020205020404" pitchFamily="49" charset="0"/>
                <a:cs typeface="Courier New" panose="02070309020205020404" pitchFamily="49" charset="0"/>
              </a:rPr>
              <a:t>(</a:t>
            </a:r>
            <a:r>
              <a:rPr lang="en-IE" dirty="0" err="1">
                <a:latin typeface="Courier New" panose="02070309020205020404" pitchFamily="49" charset="0"/>
                <a:cs typeface="Courier New" panose="02070309020205020404" pitchFamily="49" charset="0"/>
              </a:rPr>
              <a:t>raqData</a:t>
            </a:r>
            <a:r>
              <a:rPr lang="en-IE" dirty="0">
                <a:latin typeface="Courier New" panose="02070309020205020404" pitchFamily="49" charset="0"/>
                <a:cs typeface="Courier New" panose="02070309020205020404" pitchFamily="49" charset="0"/>
              </a:rPr>
              <a:t>)</a:t>
            </a:r>
          </a:p>
          <a:p>
            <a:pPr marL="0" indent="0">
              <a:buNone/>
            </a:pPr>
            <a:r>
              <a:rPr lang="en-IE" dirty="0" err="1">
                <a:latin typeface="Courier New" panose="02070309020205020404" pitchFamily="49" charset="0"/>
                <a:cs typeface="Courier New" panose="02070309020205020404" pitchFamily="49" charset="0"/>
              </a:rPr>
              <a:t>factoextra</a:t>
            </a:r>
            <a:r>
              <a:rPr lang="en-IE" dirty="0">
                <a:latin typeface="Courier New" panose="02070309020205020404" pitchFamily="49" charset="0"/>
                <a:cs typeface="Courier New" panose="02070309020205020404" pitchFamily="49" charset="0"/>
              </a:rPr>
              <a:t>::</a:t>
            </a:r>
            <a:r>
              <a:rPr lang="en-IE" dirty="0" err="1">
                <a:latin typeface="Courier New" panose="02070309020205020404" pitchFamily="49" charset="0"/>
                <a:cs typeface="Courier New" panose="02070309020205020404" pitchFamily="49" charset="0"/>
              </a:rPr>
              <a:t>get_eigenvalue</a:t>
            </a:r>
            <a:r>
              <a:rPr lang="en-IE" dirty="0">
                <a:latin typeface="Courier New" panose="02070309020205020404" pitchFamily="49" charset="0"/>
                <a:cs typeface="Courier New" panose="02070309020205020404" pitchFamily="49" charset="0"/>
              </a:rPr>
              <a:t>(</a:t>
            </a:r>
            <a:r>
              <a:rPr lang="en-IE" dirty="0" err="1">
                <a:latin typeface="Courier New" panose="02070309020205020404" pitchFamily="49" charset="0"/>
                <a:cs typeface="Courier New" panose="02070309020205020404" pitchFamily="49" charset="0"/>
              </a:rPr>
              <a:t>pcf</a:t>
            </a:r>
            <a:r>
              <a:rPr lang="en-IE"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794254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Our example</a:t>
            </a:r>
          </a:p>
        </p:txBody>
      </p:sp>
      <p:pic>
        <p:nvPicPr>
          <p:cNvPr id="16386"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20834" t="17408" r="38055" b="20247"/>
          <a:stretch/>
        </p:blipFill>
        <p:spPr bwMode="auto">
          <a:xfrm>
            <a:off x="2604915" y="1015943"/>
            <a:ext cx="6471352" cy="55203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62189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E" dirty="0"/>
              <a:t>Finding Factors</a:t>
            </a:r>
          </a:p>
        </p:txBody>
      </p:sp>
      <p:pic>
        <p:nvPicPr>
          <p:cNvPr id="5"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40933" y="1684866"/>
            <a:ext cx="5867400" cy="488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
          <p:cNvSpPr>
            <a:spLocks noChangeArrowheads="1"/>
          </p:cNvSpPr>
          <p:nvPr/>
        </p:nvSpPr>
        <p:spPr bwMode="auto">
          <a:xfrm>
            <a:off x="414866" y="1143000"/>
            <a:ext cx="7162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800" dirty="0"/>
              <a:t>Cattell (1966) suggests using the </a:t>
            </a:r>
            <a:r>
              <a:rPr lang="en-US" altLang="en-US" sz="1800" dirty="0"/>
              <a:t>‘</a:t>
            </a:r>
            <a:r>
              <a:rPr lang="en-US" sz="1800" dirty="0"/>
              <a:t>point of inflexion</a:t>
            </a:r>
            <a:r>
              <a:rPr lang="en-US" altLang="en-US" sz="1800" dirty="0"/>
              <a:t>’</a:t>
            </a:r>
            <a:r>
              <a:rPr lang="en-US" sz="1800" dirty="0"/>
              <a:t> of the scree plot to decide how many factors to extract</a:t>
            </a:r>
          </a:p>
        </p:txBody>
      </p:sp>
    </p:spTree>
    <p:extLst>
      <p:ext uri="{BB962C8B-B14F-4D97-AF65-F5344CB8AC3E}">
        <p14:creationId xmlns:p14="http://schemas.microsoft.com/office/powerpoint/2010/main" val="1375285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p:txBody>
          <a:bodyPr/>
          <a:lstStyle/>
          <a:p>
            <a:pPr eaLnBrk="1" hangingPunct="1"/>
            <a:r>
              <a:rPr lang="en-US">
                <a:solidFill>
                  <a:srgbClr val="0A1B5D"/>
                </a:solidFill>
              </a:rPr>
              <a:t>Scree Plot</a:t>
            </a:r>
            <a:endParaRPr lang="en-US"/>
          </a:p>
        </p:txBody>
      </p:sp>
      <p:pic>
        <p:nvPicPr>
          <p:cNvPr id="62466" name="Picture 3" descr="Field 4e-SPSS-Unnumbered Table 3 OUTPUT 17.6.jpg"/>
          <p:cNvPicPr>
            <a:picLocks noChangeAspect="1"/>
          </p:cNvPicPr>
          <p:nvPr/>
        </p:nvPicPr>
        <p:blipFill>
          <a:blip r:embed="rId3" cstate="email">
            <a:extLst>
              <a:ext uri="{28A0092B-C50C-407E-A947-70E740481C1C}">
                <a14:useLocalDpi xmlns:a14="http://schemas.microsoft.com/office/drawing/2010/main" val="0"/>
              </a:ext>
            </a:extLst>
          </a:blip>
          <a:srcRect l="786" t="1784"/>
          <a:stretch>
            <a:fillRect/>
          </a:stretch>
        </p:blipFill>
        <p:spPr bwMode="auto">
          <a:xfrm>
            <a:off x="457200" y="1752600"/>
            <a:ext cx="8343900"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851660" y="5334000"/>
            <a:ext cx="6682740" cy="646331"/>
          </a:xfrm>
          <a:prstGeom prst="rect">
            <a:avLst/>
          </a:prstGeom>
          <a:noFill/>
        </p:spPr>
        <p:txBody>
          <a:bodyPr wrap="square" rtlCol="0">
            <a:spAutoFit/>
          </a:bodyPr>
          <a:lstStyle/>
          <a:p>
            <a:r>
              <a:rPr lang="en-IE" dirty="0"/>
              <a:t>Look for change in shape of the plot – points of inflexion, only factors/components above this point are retained</a:t>
            </a:r>
          </a:p>
        </p:txBody>
      </p:sp>
    </p:spTree>
    <p:extLst>
      <p:ext uri="{BB962C8B-B14F-4D97-AF65-F5344CB8AC3E}">
        <p14:creationId xmlns:p14="http://schemas.microsoft.com/office/powerpoint/2010/main" val="40389641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Our Example</a:t>
            </a:r>
          </a:p>
        </p:txBody>
      </p:sp>
      <p:pic>
        <p:nvPicPr>
          <p:cNvPr id="17410"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21180" t="21852" r="37917" b="32963"/>
          <a:stretch/>
        </p:blipFill>
        <p:spPr bwMode="auto">
          <a:xfrm>
            <a:off x="920669" y="1896533"/>
            <a:ext cx="5954265" cy="3699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07466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r>
              <a:rPr lang="en-GB" dirty="0"/>
              <a:t>Factor/Component Extraction</a:t>
            </a:r>
          </a:p>
        </p:txBody>
      </p:sp>
      <p:sp>
        <p:nvSpPr>
          <p:cNvPr id="164867" name="Rectangle 3"/>
          <p:cNvSpPr>
            <a:spLocks noGrp="1" noChangeArrowheads="1"/>
          </p:cNvSpPr>
          <p:nvPr>
            <p:ph sz="quarter" idx="1"/>
          </p:nvPr>
        </p:nvSpPr>
        <p:spPr/>
        <p:txBody>
          <a:bodyPr/>
          <a:lstStyle/>
          <a:p>
            <a:r>
              <a:rPr lang="en-GB" dirty="0"/>
              <a:t>Which Rule?</a:t>
            </a:r>
          </a:p>
          <a:p>
            <a:pPr lvl="1"/>
            <a:r>
              <a:rPr lang="en-US" dirty="0"/>
              <a:t>Use Kaiser’s Extraction when</a:t>
            </a:r>
          </a:p>
          <a:p>
            <a:pPr lvl="2"/>
            <a:r>
              <a:rPr lang="en-US" dirty="0"/>
              <a:t>less than 30 variables, communalities after extraction &gt; 0.7.</a:t>
            </a:r>
          </a:p>
          <a:p>
            <a:pPr lvl="2"/>
            <a:r>
              <a:rPr lang="en-US" dirty="0"/>
              <a:t>sample size &gt; 250 and mean communality ≥ 0.6.</a:t>
            </a:r>
          </a:p>
          <a:p>
            <a:pPr lvl="1"/>
            <a:r>
              <a:rPr lang="en-US" dirty="0"/>
              <a:t>Scree plot is good if sample size is &gt; 200.</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4867">
                                            <p:txEl>
                                              <p:pRg st="0" end="0"/>
                                            </p:txEl>
                                          </p:spTgt>
                                        </p:tgtEl>
                                        <p:attrNameLst>
                                          <p:attrName>style.visibility</p:attrName>
                                        </p:attrNameLst>
                                      </p:cBhvr>
                                      <p:to>
                                        <p:strVal val="visible"/>
                                      </p:to>
                                    </p:set>
                                    <p:animEffect transition="in" filter="dissolve">
                                      <p:cBhvr>
                                        <p:cTn id="7" dur="500"/>
                                        <p:tgtEl>
                                          <p:spTgt spid="1648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4867">
                                            <p:txEl>
                                              <p:pRg st="1" end="1"/>
                                            </p:txEl>
                                          </p:spTgt>
                                        </p:tgtEl>
                                        <p:attrNameLst>
                                          <p:attrName>style.visibility</p:attrName>
                                        </p:attrNameLst>
                                      </p:cBhvr>
                                      <p:to>
                                        <p:strVal val="visible"/>
                                      </p:to>
                                    </p:set>
                                    <p:animEffect transition="in" filter="dissolve">
                                      <p:cBhvr>
                                        <p:cTn id="12" dur="500"/>
                                        <p:tgtEl>
                                          <p:spTgt spid="164867">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64867">
                                            <p:txEl>
                                              <p:pRg st="2" end="2"/>
                                            </p:txEl>
                                          </p:spTgt>
                                        </p:tgtEl>
                                        <p:attrNameLst>
                                          <p:attrName>style.visibility</p:attrName>
                                        </p:attrNameLst>
                                      </p:cBhvr>
                                      <p:to>
                                        <p:strVal val="visible"/>
                                      </p:to>
                                    </p:set>
                                    <p:animEffect transition="in" filter="dissolve">
                                      <p:cBhvr>
                                        <p:cTn id="15" dur="500"/>
                                        <p:tgtEl>
                                          <p:spTgt spid="164867">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64867">
                                            <p:txEl>
                                              <p:pRg st="3" end="3"/>
                                            </p:txEl>
                                          </p:spTgt>
                                        </p:tgtEl>
                                        <p:attrNameLst>
                                          <p:attrName>style.visibility</p:attrName>
                                        </p:attrNameLst>
                                      </p:cBhvr>
                                      <p:to>
                                        <p:strVal val="visible"/>
                                      </p:to>
                                    </p:set>
                                    <p:animEffect transition="in" filter="dissolve">
                                      <p:cBhvr>
                                        <p:cTn id="18" dur="500"/>
                                        <p:tgtEl>
                                          <p:spTgt spid="16486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64867">
                                            <p:txEl>
                                              <p:pRg st="4" end="4"/>
                                            </p:txEl>
                                          </p:spTgt>
                                        </p:tgtEl>
                                        <p:attrNameLst>
                                          <p:attrName>style.visibility</p:attrName>
                                        </p:attrNameLst>
                                      </p:cBhvr>
                                      <p:to>
                                        <p:strVal val="visible"/>
                                      </p:to>
                                    </p:set>
                                    <p:animEffect transition="in" filter="dissolve">
                                      <p:cBhvr>
                                        <p:cTn id="23" dur="500"/>
                                        <p:tgtEl>
                                          <p:spTgt spid="1648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7" grpId="0" build="p" bldLvl="2"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Total Variance Explained</a:t>
            </a:r>
          </a:p>
        </p:txBody>
      </p:sp>
      <p:sp>
        <p:nvSpPr>
          <p:cNvPr id="3" name="Content Placeholder 2"/>
          <p:cNvSpPr>
            <a:spLocks noGrp="1"/>
          </p:cNvSpPr>
          <p:nvPr>
            <p:ph sz="quarter" idx="1"/>
          </p:nvPr>
        </p:nvSpPr>
        <p:spPr/>
        <p:txBody>
          <a:bodyPr/>
          <a:lstStyle/>
          <a:p>
            <a:r>
              <a:rPr lang="en-IE" dirty="0"/>
              <a:t>Indicates how much of the variability in the data has been modelled by the extracted factors </a:t>
            </a:r>
          </a:p>
        </p:txBody>
      </p:sp>
    </p:spTree>
    <p:extLst>
      <p:ext uri="{BB962C8B-B14F-4D97-AF65-F5344CB8AC3E}">
        <p14:creationId xmlns:p14="http://schemas.microsoft.com/office/powerpoint/2010/main" val="13967698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20834" t="44395" r="38055" b="20247"/>
          <a:stretch/>
        </p:blipFill>
        <p:spPr bwMode="auto">
          <a:xfrm>
            <a:off x="1083734" y="1433564"/>
            <a:ext cx="6849533" cy="3313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9393" name="Title 1"/>
          <p:cNvSpPr>
            <a:spLocks noGrp="1"/>
          </p:cNvSpPr>
          <p:nvPr>
            <p:ph type="title"/>
          </p:nvPr>
        </p:nvSpPr>
        <p:spPr/>
        <p:txBody>
          <a:bodyPr/>
          <a:lstStyle/>
          <a:p>
            <a:pPr eaLnBrk="1" hangingPunct="1"/>
            <a:r>
              <a:rPr lang="en-US">
                <a:solidFill>
                  <a:srgbClr val="0A1B5D"/>
                </a:solidFill>
              </a:rPr>
              <a:t>Variance Explained</a:t>
            </a:r>
            <a:endParaRPr lang="en-US"/>
          </a:p>
        </p:txBody>
      </p:sp>
      <p:sp>
        <p:nvSpPr>
          <p:cNvPr id="2" name="Rectangle 1"/>
          <p:cNvSpPr/>
          <p:nvPr/>
        </p:nvSpPr>
        <p:spPr>
          <a:xfrm>
            <a:off x="5530540" y="1849972"/>
            <a:ext cx="784860" cy="883068"/>
          </a:xfrm>
          <a:prstGeom prst="rect">
            <a:avLst/>
          </a:prstGeom>
          <a:solidFill>
            <a:schemeClr val="accent4">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Folded Corner 2"/>
          <p:cNvSpPr/>
          <p:nvPr/>
        </p:nvSpPr>
        <p:spPr>
          <a:xfrm>
            <a:off x="5882640" y="3090411"/>
            <a:ext cx="3048000" cy="357632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IE" dirty="0"/>
          </a:p>
          <a:p>
            <a:r>
              <a:rPr lang="en-IE" dirty="0"/>
              <a:t>Indicates how much of the variability in the data has been modelled by the extracted factors. </a:t>
            </a:r>
          </a:p>
          <a:p>
            <a:r>
              <a:rPr lang="en-IE" dirty="0"/>
              <a:t>Factor/Component 11 explains 31.69%,</a:t>
            </a:r>
          </a:p>
          <a:p>
            <a:r>
              <a:rPr lang="en-IE" dirty="0"/>
              <a:t>Factor/Component  1+2 explain 39.26% etc.</a:t>
            </a:r>
          </a:p>
          <a:p>
            <a:r>
              <a:rPr lang="en-IE" dirty="0"/>
              <a:t>Together the 4 uncorrelated factors summarise 50.32% of the information in the original inter-related variables</a:t>
            </a:r>
          </a:p>
        </p:txBody>
      </p:sp>
      <p:sp>
        <p:nvSpPr>
          <p:cNvPr id="7" name="Rectangle 6"/>
          <p:cNvSpPr/>
          <p:nvPr/>
        </p:nvSpPr>
        <p:spPr>
          <a:xfrm>
            <a:off x="3373531" y="1849972"/>
            <a:ext cx="784860" cy="808561"/>
          </a:xfrm>
          <a:prstGeom prst="rect">
            <a:avLst/>
          </a:prstGeom>
          <a:solidFill>
            <a:schemeClr val="accent4">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6" name="Straight Arrow Connector 5"/>
          <p:cNvCxnSpPr/>
          <p:nvPr/>
        </p:nvCxnSpPr>
        <p:spPr>
          <a:xfrm flipH="1" flipV="1">
            <a:off x="6315400" y="2463800"/>
            <a:ext cx="762733" cy="62661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Folded Corner 9"/>
          <p:cNvSpPr/>
          <p:nvPr/>
        </p:nvSpPr>
        <p:spPr>
          <a:xfrm>
            <a:off x="821267" y="3858418"/>
            <a:ext cx="2098040" cy="1978501"/>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r>
              <a:rPr lang="en-IE" dirty="0"/>
              <a:t>Calculated by dividing Eigenvalue by the number of factors/components</a:t>
            </a:r>
          </a:p>
        </p:txBody>
      </p:sp>
      <p:cxnSp>
        <p:nvCxnSpPr>
          <p:cNvPr id="9" name="Straight Arrow Connector 8"/>
          <p:cNvCxnSpPr/>
          <p:nvPr/>
        </p:nvCxnSpPr>
        <p:spPr>
          <a:xfrm flipV="1">
            <a:off x="1270000" y="2658533"/>
            <a:ext cx="2103531" cy="130386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1805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p:cNvSpPr>
            <a:spLocks noGrp="1" noChangeArrowheads="1"/>
          </p:cNvSpPr>
          <p:nvPr>
            <p:ph type="title"/>
          </p:nvPr>
        </p:nvSpPr>
        <p:spPr/>
        <p:txBody>
          <a:bodyPr/>
          <a:lstStyle/>
          <a:p>
            <a:r>
              <a:rPr lang="en-US" sz="3600" dirty="0"/>
              <a:t>Dimension reduction</a:t>
            </a:r>
          </a:p>
        </p:txBody>
      </p:sp>
      <p:sp>
        <p:nvSpPr>
          <p:cNvPr id="23555" name="Rectangle 1027"/>
          <p:cNvSpPr>
            <a:spLocks noGrp="1" noChangeArrowheads="1"/>
          </p:cNvSpPr>
          <p:nvPr>
            <p:ph type="body" idx="1"/>
          </p:nvPr>
        </p:nvSpPr>
        <p:spPr/>
        <p:txBody>
          <a:bodyPr/>
          <a:lstStyle/>
          <a:p>
            <a:pPr>
              <a:lnSpc>
                <a:spcPct val="90000"/>
              </a:lnSpc>
            </a:pPr>
            <a:r>
              <a:rPr lang="en-US" dirty="0"/>
              <a:t>The statistical researcher strives to avoid two major obstacles:</a:t>
            </a:r>
          </a:p>
          <a:p>
            <a:pPr lvl="1">
              <a:lnSpc>
                <a:spcPct val="90000"/>
              </a:lnSpc>
            </a:pPr>
            <a:r>
              <a:rPr lang="en-US" dirty="0"/>
              <a:t>Using a single score/measure from a multi-item measure in which there is great heterogeneity; </a:t>
            </a:r>
          </a:p>
          <a:p>
            <a:pPr lvl="1">
              <a:lnSpc>
                <a:spcPct val="90000"/>
              </a:lnSpc>
            </a:pPr>
            <a:r>
              <a:rPr lang="en-US" dirty="0"/>
              <a:t>OR</a:t>
            </a:r>
          </a:p>
          <a:p>
            <a:pPr lvl="1">
              <a:lnSpc>
                <a:spcPct val="90000"/>
              </a:lnSpc>
            </a:pPr>
            <a:r>
              <a:rPr lang="en-US" dirty="0"/>
              <a:t>Using several scores/measures that are highly correlated or unreliable.</a:t>
            </a:r>
          </a:p>
          <a:p>
            <a:pPr>
              <a:lnSpc>
                <a:spcPct val="90000"/>
              </a:lnSpc>
            </a:pPr>
            <a:r>
              <a:rPr lang="en-US" dirty="0"/>
              <a:t>The goal is to obtain the “right” number of scores (and it might be one).</a:t>
            </a:r>
          </a:p>
        </p:txBody>
      </p:sp>
    </p:spTree>
    <p:extLst>
      <p:ext uri="{BB962C8B-B14F-4D97-AF65-F5344CB8AC3E}">
        <p14:creationId xmlns:p14="http://schemas.microsoft.com/office/powerpoint/2010/main" val="40786571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In R</a:t>
            </a:r>
          </a:p>
        </p:txBody>
      </p:sp>
      <p:sp>
        <p:nvSpPr>
          <p:cNvPr id="3" name="Content Placeholder 2"/>
          <p:cNvSpPr>
            <a:spLocks noGrp="1"/>
          </p:cNvSpPr>
          <p:nvPr>
            <p:ph sz="quarter" idx="1"/>
          </p:nvPr>
        </p:nvSpPr>
        <p:spPr/>
        <p:txBody>
          <a:bodyPr>
            <a:normAutofit/>
          </a:bodyPr>
          <a:lstStyle/>
          <a:p>
            <a:pPr marL="0" indent="0">
              <a:buNone/>
            </a:pPr>
            <a:r>
              <a:rPr lang="en-IE" sz="2800" dirty="0">
                <a:latin typeface="Courier New" panose="02070309020205020404" pitchFamily="49" charset="0"/>
                <a:cs typeface="Courier New" panose="02070309020205020404" pitchFamily="49" charset="0"/>
              </a:rPr>
              <a:t>pc1$Vaccounted#Variance accounted for</a:t>
            </a:r>
          </a:p>
        </p:txBody>
      </p:sp>
    </p:spTree>
    <p:extLst>
      <p:ext uri="{BB962C8B-B14F-4D97-AF65-F5344CB8AC3E}">
        <p14:creationId xmlns:p14="http://schemas.microsoft.com/office/powerpoint/2010/main" val="10840606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a:t>Deciding on Factors/Components to Retain</a:t>
            </a:r>
          </a:p>
        </p:txBody>
      </p:sp>
      <p:sp>
        <p:nvSpPr>
          <p:cNvPr id="3" name="Content Placeholder 2"/>
          <p:cNvSpPr>
            <a:spLocks noGrp="1"/>
          </p:cNvSpPr>
          <p:nvPr>
            <p:ph sz="quarter" idx="1"/>
          </p:nvPr>
        </p:nvSpPr>
        <p:spPr/>
        <p:txBody>
          <a:bodyPr/>
          <a:lstStyle/>
          <a:p>
            <a:r>
              <a:rPr lang="en-IE" dirty="0"/>
              <a:t>Need to look at both loadings and communalities</a:t>
            </a:r>
          </a:p>
          <a:p>
            <a:r>
              <a:rPr lang="en-IE" dirty="0"/>
              <a:t>Strong data</a:t>
            </a:r>
          </a:p>
          <a:p>
            <a:pPr lvl="1"/>
            <a:r>
              <a:rPr lang="en-IE" dirty="0"/>
              <a:t>Uniformly high communalities (&gt;0.8 is strong but it is more likely to be in the region of 0.4-0.7). </a:t>
            </a:r>
          </a:p>
          <a:p>
            <a:pPr lvl="2"/>
            <a:r>
              <a:rPr lang="en-IE" dirty="0"/>
              <a:t>Item loadings above 0.3 is acceptable.</a:t>
            </a:r>
          </a:p>
          <a:p>
            <a:pPr lvl="1"/>
            <a:r>
              <a:rPr lang="en-IE" dirty="0"/>
              <a:t>None, or few, cross loadings (a variable loads higher than 0.32 on two or more factors) </a:t>
            </a:r>
          </a:p>
          <a:p>
            <a:pPr lvl="1"/>
            <a:r>
              <a:rPr lang="en-IE" dirty="0"/>
              <a:t>Several variables loading on to each factor/component (factor loadings of 0.3 or greater). </a:t>
            </a:r>
          </a:p>
          <a:p>
            <a:pPr lvl="1"/>
            <a:r>
              <a:rPr lang="en-IE" dirty="0"/>
              <a:t>A factor/component with fewer than 3 items is typically weak. </a:t>
            </a:r>
          </a:p>
          <a:p>
            <a:endParaRPr lang="en-IE" dirty="0"/>
          </a:p>
          <a:p>
            <a:endParaRPr lang="en-IE" dirty="0"/>
          </a:p>
        </p:txBody>
      </p:sp>
    </p:spTree>
    <p:extLst>
      <p:ext uri="{BB962C8B-B14F-4D97-AF65-F5344CB8AC3E}">
        <p14:creationId xmlns:p14="http://schemas.microsoft.com/office/powerpoint/2010/main" val="18922819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E" dirty="0"/>
              <a:t>Loadings (PA1=Dim1=Component 1)</a:t>
            </a:r>
          </a:p>
        </p:txBody>
      </p:sp>
      <p:pic>
        <p:nvPicPr>
          <p:cNvPr id="2"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275643" y="1350231"/>
            <a:ext cx="7145867" cy="51041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0582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Communalities</a:t>
            </a:r>
          </a:p>
        </p:txBody>
      </p:sp>
      <p:sp>
        <p:nvSpPr>
          <p:cNvPr id="3" name="Content Placeholder 2"/>
          <p:cNvSpPr>
            <a:spLocks noGrp="1"/>
          </p:cNvSpPr>
          <p:nvPr>
            <p:ph sz="quarter" idx="1"/>
          </p:nvPr>
        </p:nvSpPr>
        <p:spPr/>
        <p:txBody>
          <a:bodyPr>
            <a:normAutofit/>
          </a:bodyPr>
          <a:lstStyle/>
          <a:p>
            <a:r>
              <a:rPr lang="en-IE" dirty="0"/>
              <a:t>b is the </a:t>
            </a:r>
            <a:r>
              <a:rPr lang="en-IE" i="1" dirty="0"/>
              <a:t>correlation</a:t>
            </a:r>
            <a:r>
              <a:rPr lang="en-IE" dirty="0"/>
              <a:t> between the manifest variable and the factor or component</a:t>
            </a:r>
          </a:p>
          <a:p>
            <a:r>
              <a:rPr lang="en-IE" dirty="0"/>
              <a:t>The square of the correlation is the proportion of </a:t>
            </a:r>
            <a:r>
              <a:rPr lang="en-IE" i="1" dirty="0"/>
              <a:t>variance in the manifest variable that can be explained by the factor</a:t>
            </a:r>
          </a:p>
          <a:p>
            <a:r>
              <a:rPr lang="en-IE" dirty="0"/>
              <a:t>If we square and sum all the factor loadings for a manifest variable across the factor equations we have the communality</a:t>
            </a:r>
          </a:p>
          <a:p>
            <a:pPr lvl="1"/>
            <a:r>
              <a:rPr lang="en-IE" dirty="0"/>
              <a:t>How much of the variance in the manifest variable is accounted for by the combination of factors</a:t>
            </a:r>
          </a:p>
        </p:txBody>
      </p:sp>
    </p:spTree>
    <p:extLst>
      <p:ext uri="{BB962C8B-B14F-4D97-AF65-F5344CB8AC3E}">
        <p14:creationId xmlns:p14="http://schemas.microsoft.com/office/powerpoint/2010/main" val="4764032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Communalities</a:t>
            </a:r>
          </a:p>
        </p:txBody>
      </p:sp>
      <p:sp>
        <p:nvSpPr>
          <p:cNvPr id="3" name="Content Placeholder 2"/>
          <p:cNvSpPr>
            <a:spLocks noGrp="1"/>
          </p:cNvSpPr>
          <p:nvPr>
            <p:ph sz="quarter" idx="1"/>
          </p:nvPr>
        </p:nvSpPr>
        <p:spPr/>
        <p:txBody>
          <a:bodyPr>
            <a:normAutofit/>
          </a:bodyPr>
          <a:lstStyle/>
          <a:p>
            <a:r>
              <a:rPr lang="en-IE" dirty="0"/>
              <a:t>In the initial PCA because we have as many components/factors as manifest variables this will be 1</a:t>
            </a:r>
          </a:p>
          <a:p>
            <a:r>
              <a:rPr lang="en-IE" dirty="0"/>
              <a:t>If we drop components it will be less than 1 </a:t>
            </a:r>
          </a:p>
          <a:p>
            <a:pPr lvl="1"/>
            <a:r>
              <a:rPr lang="en-IE" dirty="0"/>
              <a:t>This will then provide an indication of how much each manifest variable contributes to our reduced solution.</a:t>
            </a:r>
          </a:p>
        </p:txBody>
      </p:sp>
    </p:spTree>
    <p:extLst>
      <p:ext uri="{BB962C8B-B14F-4D97-AF65-F5344CB8AC3E}">
        <p14:creationId xmlns:p14="http://schemas.microsoft.com/office/powerpoint/2010/main" val="10720087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Factor/Component Matrix - Loadings</a:t>
            </a:r>
            <a:endParaRPr lang="en-IE" dirty="0"/>
          </a:p>
        </p:txBody>
      </p:sp>
      <p:sp>
        <p:nvSpPr>
          <p:cNvPr id="2" name="Folded Corner 1"/>
          <p:cNvSpPr/>
          <p:nvPr/>
        </p:nvSpPr>
        <p:spPr>
          <a:xfrm>
            <a:off x="6004560" y="2688326"/>
            <a:ext cx="2138680" cy="191262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E" sz="1600" dirty="0"/>
              <a:t>Correlation between a specific manifest/observed variable and a specific factor </a:t>
            </a:r>
          </a:p>
          <a:p>
            <a:pPr algn="ctr"/>
            <a:r>
              <a:rPr lang="en-IE" sz="1600" dirty="0"/>
              <a:t>These are the b’s for the factor equations</a:t>
            </a:r>
          </a:p>
        </p:txBody>
      </p:sp>
      <p:sp>
        <p:nvSpPr>
          <p:cNvPr id="3" name="TextBox 2"/>
          <p:cNvSpPr txBox="1"/>
          <p:nvPr/>
        </p:nvSpPr>
        <p:spPr>
          <a:xfrm>
            <a:off x="6278880" y="1318260"/>
            <a:ext cx="1927860" cy="923330"/>
          </a:xfrm>
          <a:prstGeom prst="rect">
            <a:avLst/>
          </a:prstGeom>
          <a:noFill/>
        </p:spPr>
        <p:txBody>
          <a:bodyPr wrap="square" rtlCol="0">
            <a:spAutoFit/>
          </a:bodyPr>
          <a:lstStyle/>
          <a:p>
            <a:r>
              <a:rPr lang="en-IE" dirty="0"/>
              <a:t>Called component matrix for PCA</a:t>
            </a:r>
          </a:p>
        </p:txBody>
      </p:sp>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747"/>
          <a:stretch/>
        </p:blipFill>
        <p:spPr bwMode="auto">
          <a:xfrm>
            <a:off x="278342" y="1159932"/>
            <a:ext cx="4200525" cy="10589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25934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txBox="1">
            <a:spLocks/>
          </p:cNvSpPr>
          <p:nvPr/>
        </p:nvSpPr>
        <p:spPr bwMode="auto">
          <a:xfrm>
            <a:off x="6858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Osaka" charset="-128"/>
              </a:defRPr>
            </a:lvl1pPr>
            <a:lvl2pPr marL="742950" indent="-285750" eaLnBrk="0" hangingPunct="0">
              <a:defRPr sz="2400">
                <a:solidFill>
                  <a:schemeClr val="tx1"/>
                </a:solidFill>
                <a:latin typeface="Times New Roman" pitchFamily="18" charset="0"/>
                <a:ea typeface="Osaka" charset="-128"/>
              </a:defRPr>
            </a:lvl2pPr>
            <a:lvl3pPr marL="1143000" indent="-228600" eaLnBrk="0" hangingPunct="0">
              <a:defRPr sz="2400">
                <a:solidFill>
                  <a:schemeClr val="tx1"/>
                </a:solidFill>
                <a:latin typeface="Times New Roman" pitchFamily="18" charset="0"/>
                <a:ea typeface="Osaka" charset="-128"/>
              </a:defRPr>
            </a:lvl3pPr>
            <a:lvl4pPr marL="1600200" indent="-228600" eaLnBrk="0" hangingPunct="0">
              <a:defRPr sz="2400">
                <a:solidFill>
                  <a:schemeClr val="tx1"/>
                </a:solidFill>
                <a:latin typeface="Times New Roman" pitchFamily="18" charset="0"/>
                <a:ea typeface="Osaka" charset="-128"/>
              </a:defRPr>
            </a:lvl4pPr>
            <a:lvl5pPr marL="2057400" indent="-228600" eaLnBrk="0" hangingPunct="0">
              <a:defRPr sz="2400">
                <a:solidFill>
                  <a:schemeClr val="tx1"/>
                </a:solidFill>
                <a:latin typeface="Times New Roman" pitchFamily="18" charset="0"/>
                <a:ea typeface="Osaka" charset="-128"/>
              </a:defRPr>
            </a:lvl5pPr>
            <a:lvl6pPr marL="2514600" indent="-228600" eaLnBrk="0" fontAlgn="base" hangingPunct="0">
              <a:spcBef>
                <a:spcPct val="0"/>
              </a:spcBef>
              <a:spcAft>
                <a:spcPct val="0"/>
              </a:spcAft>
              <a:defRPr sz="2400">
                <a:solidFill>
                  <a:schemeClr val="tx1"/>
                </a:solidFill>
                <a:latin typeface="Times New Roman" pitchFamily="18" charset="0"/>
                <a:ea typeface="Osaka" charset="-128"/>
              </a:defRPr>
            </a:lvl6pPr>
            <a:lvl7pPr marL="2971800" indent="-228600" eaLnBrk="0" fontAlgn="base" hangingPunct="0">
              <a:spcBef>
                <a:spcPct val="0"/>
              </a:spcBef>
              <a:spcAft>
                <a:spcPct val="0"/>
              </a:spcAft>
              <a:defRPr sz="2400">
                <a:solidFill>
                  <a:schemeClr val="tx1"/>
                </a:solidFill>
                <a:latin typeface="Times New Roman" pitchFamily="18" charset="0"/>
                <a:ea typeface="Osaka" charset="-128"/>
              </a:defRPr>
            </a:lvl7pPr>
            <a:lvl8pPr marL="3429000" indent="-228600" eaLnBrk="0" fontAlgn="base" hangingPunct="0">
              <a:spcBef>
                <a:spcPct val="0"/>
              </a:spcBef>
              <a:spcAft>
                <a:spcPct val="0"/>
              </a:spcAft>
              <a:defRPr sz="2400">
                <a:solidFill>
                  <a:schemeClr val="tx1"/>
                </a:solidFill>
                <a:latin typeface="Times New Roman" pitchFamily="18" charset="0"/>
                <a:ea typeface="Osaka" charset="-128"/>
              </a:defRPr>
            </a:lvl8pPr>
            <a:lvl9pPr marL="3886200" indent="-228600" eaLnBrk="0" fontAlgn="base" hangingPunct="0">
              <a:spcBef>
                <a:spcPct val="0"/>
              </a:spcBef>
              <a:spcAft>
                <a:spcPct val="0"/>
              </a:spcAft>
              <a:defRPr sz="2400">
                <a:solidFill>
                  <a:schemeClr val="tx1"/>
                </a:solidFill>
                <a:latin typeface="Times New Roman" pitchFamily="18" charset="0"/>
                <a:ea typeface="Osaka" charset="-128"/>
              </a:defRPr>
            </a:lvl9pPr>
          </a:lstStyle>
          <a:p>
            <a:pPr algn="ctr" eaLnBrk="1" hangingPunct="1"/>
            <a:endParaRPr lang="en-US" sz="4400" dirty="0">
              <a:solidFill>
                <a:schemeClr val="tx2"/>
              </a:solidFill>
              <a:latin typeface="Arial" pitchFamily="34" charset="0"/>
            </a:endParaRPr>
          </a:p>
        </p:txBody>
      </p:sp>
      <p:sp>
        <p:nvSpPr>
          <p:cNvPr id="2" name="Folded Corner 1"/>
          <p:cNvSpPr/>
          <p:nvPr/>
        </p:nvSpPr>
        <p:spPr>
          <a:xfrm>
            <a:off x="60960" y="3009900"/>
            <a:ext cx="1950720" cy="191262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E" sz="1600" dirty="0"/>
              <a:t>How much variance in the manifest/observed variables is accounted for by the factors found</a:t>
            </a:r>
          </a:p>
        </p:txBody>
      </p:sp>
      <p:sp>
        <p:nvSpPr>
          <p:cNvPr id="3" name="Title 2"/>
          <p:cNvSpPr>
            <a:spLocks noGrp="1"/>
          </p:cNvSpPr>
          <p:nvPr>
            <p:ph type="title"/>
          </p:nvPr>
        </p:nvSpPr>
        <p:spPr/>
        <p:txBody>
          <a:bodyPr>
            <a:normAutofit/>
          </a:bodyPr>
          <a:lstStyle/>
          <a:p>
            <a:r>
              <a:rPr lang="en-US" dirty="0"/>
              <a:t>Communalities </a:t>
            </a:r>
            <a:endParaRPr lang="en-IE" dirty="0"/>
          </a:p>
        </p:txBody>
      </p:sp>
      <p:sp>
        <p:nvSpPr>
          <p:cNvPr id="4" name="TextBox 3"/>
          <p:cNvSpPr txBox="1"/>
          <p:nvPr/>
        </p:nvSpPr>
        <p:spPr>
          <a:xfrm>
            <a:off x="5207000" y="1809571"/>
            <a:ext cx="3937000" cy="1200329"/>
          </a:xfrm>
          <a:prstGeom prst="rect">
            <a:avLst/>
          </a:prstGeom>
          <a:noFill/>
        </p:spPr>
        <p:txBody>
          <a:bodyPr wrap="square" rtlCol="0">
            <a:spAutoFit/>
          </a:bodyPr>
          <a:lstStyle/>
          <a:p>
            <a:r>
              <a:rPr lang="en-IE" dirty="0"/>
              <a:t>Communality = sum of the square of the loading of a variable across a component/factor</a:t>
            </a:r>
          </a:p>
          <a:p>
            <a:endParaRPr lang="en-IE"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0" y="1182159"/>
            <a:ext cx="2971800" cy="105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68115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txBox="1">
            <a:spLocks/>
          </p:cNvSpPr>
          <p:nvPr/>
        </p:nvSpPr>
        <p:spPr bwMode="auto">
          <a:xfrm>
            <a:off x="6858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Osaka" charset="-128"/>
              </a:defRPr>
            </a:lvl1pPr>
            <a:lvl2pPr marL="742950" indent="-285750" eaLnBrk="0" hangingPunct="0">
              <a:defRPr sz="2400">
                <a:solidFill>
                  <a:schemeClr val="tx1"/>
                </a:solidFill>
                <a:latin typeface="Times New Roman" pitchFamily="18" charset="0"/>
                <a:ea typeface="Osaka" charset="-128"/>
              </a:defRPr>
            </a:lvl2pPr>
            <a:lvl3pPr marL="1143000" indent="-228600" eaLnBrk="0" hangingPunct="0">
              <a:defRPr sz="2400">
                <a:solidFill>
                  <a:schemeClr val="tx1"/>
                </a:solidFill>
                <a:latin typeface="Times New Roman" pitchFamily="18" charset="0"/>
                <a:ea typeface="Osaka" charset="-128"/>
              </a:defRPr>
            </a:lvl3pPr>
            <a:lvl4pPr marL="1600200" indent="-228600" eaLnBrk="0" hangingPunct="0">
              <a:defRPr sz="2400">
                <a:solidFill>
                  <a:schemeClr val="tx1"/>
                </a:solidFill>
                <a:latin typeface="Times New Roman" pitchFamily="18" charset="0"/>
                <a:ea typeface="Osaka" charset="-128"/>
              </a:defRPr>
            </a:lvl4pPr>
            <a:lvl5pPr marL="2057400" indent="-228600" eaLnBrk="0" hangingPunct="0">
              <a:defRPr sz="2400">
                <a:solidFill>
                  <a:schemeClr val="tx1"/>
                </a:solidFill>
                <a:latin typeface="Times New Roman" pitchFamily="18" charset="0"/>
                <a:ea typeface="Osaka" charset="-128"/>
              </a:defRPr>
            </a:lvl5pPr>
            <a:lvl6pPr marL="2514600" indent="-228600" eaLnBrk="0" fontAlgn="base" hangingPunct="0">
              <a:spcBef>
                <a:spcPct val="0"/>
              </a:spcBef>
              <a:spcAft>
                <a:spcPct val="0"/>
              </a:spcAft>
              <a:defRPr sz="2400">
                <a:solidFill>
                  <a:schemeClr val="tx1"/>
                </a:solidFill>
                <a:latin typeface="Times New Roman" pitchFamily="18" charset="0"/>
                <a:ea typeface="Osaka" charset="-128"/>
              </a:defRPr>
            </a:lvl6pPr>
            <a:lvl7pPr marL="2971800" indent="-228600" eaLnBrk="0" fontAlgn="base" hangingPunct="0">
              <a:spcBef>
                <a:spcPct val="0"/>
              </a:spcBef>
              <a:spcAft>
                <a:spcPct val="0"/>
              </a:spcAft>
              <a:defRPr sz="2400">
                <a:solidFill>
                  <a:schemeClr val="tx1"/>
                </a:solidFill>
                <a:latin typeface="Times New Roman" pitchFamily="18" charset="0"/>
                <a:ea typeface="Osaka" charset="-128"/>
              </a:defRPr>
            </a:lvl7pPr>
            <a:lvl8pPr marL="3429000" indent="-228600" eaLnBrk="0" fontAlgn="base" hangingPunct="0">
              <a:spcBef>
                <a:spcPct val="0"/>
              </a:spcBef>
              <a:spcAft>
                <a:spcPct val="0"/>
              </a:spcAft>
              <a:defRPr sz="2400">
                <a:solidFill>
                  <a:schemeClr val="tx1"/>
                </a:solidFill>
                <a:latin typeface="Times New Roman" pitchFamily="18" charset="0"/>
                <a:ea typeface="Osaka" charset="-128"/>
              </a:defRPr>
            </a:lvl8pPr>
            <a:lvl9pPr marL="3886200" indent="-228600" eaLnBrk="0" fontAlgn="base" hangingPunct="0">
              <a:spcBef>
                <a:spcPct val="0"/>
              </a:spcBef>
              <a:spcAft>
                <a:spcPct val="0"/>
              </a:spcAft>
              <a:defRPr sz="2400">
                <a:solidFill>
                  <a:schemeClr val="tx1"/>
                </a:solidFill>
                <a:latin typeface="Times New Roman" pitchFamily="18" charset="0"/>
                <a:ea typeface="Osaka" charset="-128"/>
              </a:defRPr>
            </a:lvl9pPr>
          </a:lstStyle>
          <a:p>
            <a:pPr algn="ctr" eaLnBrk="1" hangingPunct="1"/>
            <a:endParaRPr lang="en-US" sz="4400" dirty="0">
              <a:solidFill>
                <a:schemeClr val="tx2"/>
              </a:solidFill>
              <a:latin typeface="Arial" pitchFamily="34" charset="0"/>
            </a:endParaRPr>
          </a:p>
        </p:txBody>
      </p:sp>
      <p:sp>
        <p:nvSpPr>
          <p:cNvPr id="3" name="Title 2"/>
          <p:cNvSpPr>
            <a:spLocks noGrp="1"/>
          </p:cNvSpPr>
          <p:nvPr>
            <p:ph type="title"/>
          </p:nvPr>
        </p:nvSpPr>
        <p:spPr/>
        <p:txBody>
          <a:bodyPr>
            <a:normAutofit/>
          </a:bodyPr>
          <a:lstStyle/>
          <a:p>
            <a:r>
              <a:rPr lang="en-US" dirty="0"/>
              <a:t>Communalities </a:t>
            </a:r>
            <a:endParaRPr lang="en-IE" dirty="0"/>
          </a:p>
        </p:txBody>
      </p:sp>
      <p:sp>
        <p:nvSpPr>
          <p:cNvPr id="4" name="TextBox 3"/>
          <p:cNvSpPr txBox="1"/>
          <p:nvPr/>
        </p:nvSpPr>
        <p:spPr>
          <a:xfrm>
            <a:off x="889001" y="4501092"/>
            <a:ext cx="3937000" cy="1477328"/>
          </a:xfrm>
          <a:prstGeom prst="rect">
            <a:avLst/>
          </a:prstGeom>
          <a:noFill/>
        </p:spPr>
        <p:txBody>
          <a:bodyPr wrap="square" rtlCol="0">
            <a:spAutoFit/>
          </a:bodyPr>
          <a:lstStyle/>
          <a:p>
            <a:r>
              <a:rPr lang="en-IE" dirty="0"/>
              <a:t>Take Q1 Statistics Make Me Cry</a:t>
            </a:r>
          </a:p>
          <a:p>
            <a:r>
              <a:rPr lang="en-IE" dirty="0"/>
              <a:t>Communality=.594</a:t>
            </a:r>
            <a:r>
              <a:rPr lang="en-IE" baseline="30000" dirty="0"/>
              <a:t>2</a:t>
            </a:r>
            <a:r>
              <a:rPr lang="en-IE" dirty="0"/>
              <a:t>+.264</a:t>
            </a:r>
            <a:r>
              <a:rPr lang="en-IE" baseline="30000" dirty="0"/>
              <a:t>2</a:t>
            </a:r>
            <a:r>
              <a:rPr lang="en-IE" dirty="0"/>
              <a:t> +.149</a:t>
            </a:r>
            <a:r>
              <a:rPr lang="en-IE" baseline="30000" dirty="0"/>
              <a:t>2</a:t>
            </a:r>
            <a:r>
              <a:rPr lang="en-IE" dirty="0"/>
              <a:t> +.15</a:t>
            </a:r>
            <a:r>
              <a:rPr lang="en-IE" baseline="30000" dirty="0"/>
              <a:t> 2=.</a:t>
            </a:r>
            <a:r>
              <a:rPr lang="en-IE" dirty="0"/>
              <a:t>467</a:t>
            </a:r>
          </a:p>
          <a:p>
            <a:endParaRPr lang="en-IE" dirty="0"/>
          </a:p>
          <a:p>
            <a:endParaRPr lang="en-IE" dirty="0"/>
          </a:p>
        </p:txBody>
      </p:sp>
      <p:pic>
        <p:nvPicPr>
          <p:cNvPr id="7"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b="97176"/>
          <a:stretch/>
        </p:blipFill>
        <p:spPr bwMode="auto">
          <a:xfrm>
            <a:off x="371475" y="1179512"/>
            <a:ext cx="4200525" cy="310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97648"/>
          <a:stretch/>
        </p:blipFill>
        <p:spPr bwMode="auto">
          <a:xfrm>
            <a:off x="5812367" y="2985558"/>
            <a:ext cx="2971800" cy="248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Table 1"/>
          <p:cNvGraphicFramePr>
            <a:graphicFrameLocks noGrp="1"/>
          </p:cNvGraphicFramePr>
          <p:nvPr>
            <p:extLst>
              <p:ext uri="{D42A27DB-BD31-4B8C-83A1-F6EECF244321}">
                <p14:modId xmlns:p14="http://schemas.microsoft.com/office/powerpoint/2010/main" val="2816567474"/>
              </p:ext>
            </p:extLst>
          </p:nvPr>
        </p:nvGraphicFramePr>
        <p:xfrm>
          <a:off x="67734" y="1693334"/>
          <a:ext cx="6096000" cy="797560"/>
        </p:xfrm>
        <a:graphic>
          <a:graphicData uri="http://schemas.openxmlformats.org/drawingml/2006/table">
            <a:tbl>
              <a:tblPr firstRow="1" bandRow="1">
                <a:tableStyleId>{5C22544A-7EE6-4342-B048-85BDC9FD1C3A}</a:tableStyleId>
              </a:tblPr>
              <a:tblGrid>
                <a:gridCol w="4292599">
                  <a:extLst>
                    <a:ext uri="{9D8B030D-6E8A-4147-A177-3AD203B41FA5}">
                      <a16:colId xmlns:a16="http://schemas.microsoft.com/office/drawing/2014/main" val="20000"/>
                    </a:ext>
                  </a:extLst>
                </a:gridCol>
                <a:gridCol w="524934">
                  <a:extLst>
                    <a:ext uri="{9D8B030D-6E8A-4147-A177-3AD203B41FA5}">
                      <a16:colId xmlns:a16="http://schemas.microsoft.com/office/drawing/2014/main" val="20001"/>
                    </a:ext>
                  </a:extLst>
                </a:gridCol>
                <a:gridCol w="423333">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499534">
                  <a:extLst>
                    <a:ext uri="{9D8B030D-6E8A-4147-A177-3AD203B41FA5}">
                      <a16:colId xmlns:a16="http://schemas.microsoft.com/office/drawing/2014/main" val="20004"/>
                    </a:ext>
                  </a:extLst>
                </a:gridCol>
              </a:tblGrid>
              <a:tr h="370840">
                <a:tc>
                  <a:txBody>
                    <a:bodyPr/>
                    <a:lstStyle/>
                    <a:p>
                      <a:endParaRPr lang="en-IE" sz="1100" dirty="0"/>
                    </a:p>
                  </a:txBody>
                  <a:tcPr/>
                </a:tc>
                <a:tc>
                  <a:txBody>
                    <a:bodyPr/>
                    <a:lstStyle/>
                    <a:p>
                      <a:r>
                        <a:rPr lang="en-IE" sz="1100" dirty="0"/>
                        <a:t>1</a:t>
                      </a:r>
                    </a:p>
                  </a:txBody>
                  <a:tcPr/>
                </a:tc>
                <a:tc>
                  <a:txBody>
                    <a:bodyPr/>
                    <a:lstStyle/>
                    <a:p>
                      <a:r>
                        <a:rPr lang="en-IE" sz="1100" dirty="0"/>
                        <a:t>2</a:t>
                      </a:r>
                    </a:p>
                  </a:txBody>
                  <a:tcPr/>
                </a:tc>
                <a:tc>
                  <a:txBody>
                    <a:bodyPr/>
                    <a:lstStyle/>
                    <a:p>
                      <a:r>
                        <a:rPr lang="en-IE" sz="1100" dirty="0"/>
                        <a:t>3</a:t>
                      </a:r>
                    </a:p>
                  </a:txBody>
                  <a:tcPr/>
                </a:tc>
                <a:tc>
                  <a:txBody>
                    <a:bodyPr/>
                    <a:lstStyle/>
                    <a:p>
                      <a:r>
                        <a:rPr lang="en-IE" sz="1100" dirty="0"/>
                        <a:t>4</a:t>
                      </a:r>
                    </a:p>
                  </a:txBody>
                  <a:tcPr/>
                </a:tc>
                <a:extLst>
                  <a:ext uri="{0D108BD9-81ED-4DB2-BD59-A6C34878D82A}">
                    <a16:rowId xmlns:a16="http://schemas.microsoft.com/office/drawing/2014/main" val="10000"/>
                  </a:ext>
                </a:extLst>
              </a:tr>
              <a:tr h="370840">
                <a:tc>
                  <a:txBody>
                    <a:bodyPr/>
                    <a:lstStyle/>
                    <a:p>
                      <a:r>
                        <a:rPr lang="en-IE" sz="1100" dirty="0"/>
                        <a:t>I wake</a:t>
                      </a:r>
                      <a:r>
                        <a:rPr lang="en-IE" sz="1100" baseline="0" dirty="0"/>
                        <a:t> up  under my duvet thinking that I am trapped under a normal distribution</a:t>
                      </a:r>
                      <a:endParaRPr lang="en-IE" sz="1100" dirty="0"/>
                    </a:p>
                  </a:txBody>
                  <a:tcPr/>
                </a:tc>
                <a:tc>
                  <a:txBody>
                    <a:bodyPr/>
                    <a:lstStyle/>
                    <a:p>
                      <a:pPr algn="r" fontAlgn="b"/>
                      <a:r>
                        <a:rPr lang="en-IE" sz="1100" b="0" i="0" u="none" strike="noStrike" dirty="0">
                          <a:solidFill>
                            <a:srgbClr val="000000"/>
                          </a:solidFill>
                          <a:effectLst/>
                          <a:latin typeface="Calibri"/>
                        </a:rPr>
                        <a:t>0.594</a:t>
                      </a:r>
                    </a:p>
                  </a:txBody>
                  <a:tcPr marL="7620" marR="7620" marT="7620" marB="0" anchor="b"/>
                </a:tc>
                <a:tc>
                  <a:txBody>
                    <a:bodyPr/>
                    <a:lstStyle/>
                    <a:p>
                      <a:pPr algn="r" fontAlgn="b"/>
                      <a:r>
                        <a:rPr lang="en-IE" sz="1100" b="0" i="0" u="none" strike="noStrike" dirty="0">
                          <a:solidFill>
                            <a:srgbClr val="000000"/>
                          </a:solidFill>
                          <a:effectLst/>
                          <a:latin typeface="Calibri"/>
                        </a:rPr>
                        <a:t>0.264</a:t>
                      </a:r>
                    </a:p>
                  </a:txBody>
                  <a:tcPr marL="7620" marR="7620" marT="7620" marB="0" anchor="b"/>
                </a:tc>
                <a:tc>
                  <a:txBody>
                    <a:bodyPr/>
                    <a:lstStyle/>
                    <a:p>
                      <a:pPr algn="r" fontAlgn="b"/>
                      <a:r>
                        <a:rPr lang="en-IE" sz="1100" b="0" i="0" u="none" strike="noStrike" dirty="0">
                          <a:solidFill>
                            <a:srgbClr val="000000"/>
                          </a:solidFill>
                          <a:effectLst/>
                          <a:latin typeface="Calibri"/>
                        </a:rPr>
                        <a:t>0.149</a:t>
                      </a:r>
                    </a:p>
                  </a:txBody>
                  <a:tcPr marL="7620" marR="7620" marT="7620" marB="0" anchor="b"/>
                </a:tc>
                <a:tc>
                  <a:txBody>
                    <a:bodyPr/>
                    <a:lstStyle/>
                    <a:p>
                      <a:pPr algn="r" fontAlgn="b"/>
                      <a:r>
                        <a:rPr lang="en-IE" sz="1100" b="0" i="0" u="none" strike="noStrike" dirty="0">
                          <a:solidFill>
                            <a:srgbClr val="000000"/>
                          </a:solidFill>
                          <a:effectLst/>
                          <a:latin typeface="Calibri"/>
                        </a:rPr>
                        <a:t>0.15</a:t>
                      </a:r>
                    </a:p>
                  </a:txBody>
                  <a:tcPr marL="7620" marR="7620" marT="7620" marB="0" anchor="b"/>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07919955"/>
              </p:ext>
            </p:extLst>
          </p:nvPr>
        </p:nvGraphicFramePr>
        <p:xfrm>
          <a:off x="5930899" y="3310466"/>
          <a:ext cx="2853268" cy="1300480"/>
        </p:xfrm>
        <a:graphic>
          <a:graphicData uri="http://schemas.openxmlformats.org/drawingml/2006/table">
            <a:tbl>
              <a:tblPr firstRow="1" bandRow="1">
                <a:tableStyleId>{5C22544A-7EE6-4342-B048-85BDC9FD1C3A}</a:tableStyleId>
              </a:tblPr>
              <a:tblGrid>
                <a:gridCol w="1426634">
                  <a:extLst>
                    <a:ext uri="{9D8B030D-6E8A-4147-A177-3AD203B41FA5}">
                      <a16:colId xmlns:a16="http://schemas.microsoft.com/office/drawing/2014/main" val="20000"/>
                    </a:ext>
                  </a:extLst>
                </a:gridCol>
                <a:gridCol w="1426634">
                  <a:extLst>
                    <a:ext uri="{9D8B030D-6E8A-4147-A177-3AD203B41FA5}">
                      <a16:colId xmlns:a16="http://schemas.microsoft.com/office/drawing/2014/main" val="20001"/>
                    </a:ext>
                  </a:extLst>
                </a:gridCol>
              </a:tblGrid>
              <a:tr h="370840">
                <a:tc>
                  <a:txBody>
                    <a:bodyPr/>
                    <a:lstStyle/>
                    <a:p>
                      <a:endParaRPr lang="en-IE" sz="1100" dirty="0"/>
                    </a:p>
                  </a:txBody>
                  <a:tcPr/>
                </a:tc>
                <a:tc>
                  <a:txBody>
                    <a:bodyPr/>
                    <a:lstStyle/>
                    <a:p>
                      <a:r>
                        <a:rPr lang="en-IE" sz="1100" dirty="0"/>
                        <a:t>Extraction</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E" sz="1100" dirty="0"/>
                        <a:t>I wake</a:t>
                      </a:r>
                      <a:r>
                        <a:rPr lang="en-IE" sz="1100" baseline="0" dirty="0"/>
                        <a:t> up  under my duvet thinking that I am trapped under a normal distribution</a:t>
                      </a:r>
                      <a:endParaRPr lang="en-IE" sz="1100" dirty="0"/>
                    </a:p>
                    <a:p>
                      <a:endParaRPr lang="en-IE" sz="1100" dirty="0"/>
                    </a:p>
                  </a:txBody>
                  <a:tcPr/>
                </a:tc>
                <a:tc>
                  <a:txBody>
                    <a:bodyPr/>
                    <a:lstStyle/>
                    <a:p>
                      <a:r>
                        <a:rPr lang="en-IE" sz="1100" dirty="0"/>
                        <a:t>.</a:t>
                      </a:r>
                      <a:r>
                        <a:rPr lang="en-IE" sz="1100" dirty="0">
                          <a:effectLst/>
                        </a:rPr>
                        <a:t> 467</a:t>
                      </a:r>
                      <a:endParaRPr lang="en-IE" sz="1100"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6536923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en-GB" dirty="0"/>
              <a:t>Step 4: Factor Rotation</a:t>
            </a:r>
          </a:p>
        </p:txBody>
      </p:sp>
      <p:sp>
        <p:nvSpPr>
          <p:cNvPr id="157699" name="Rectangle 3"/>
          <p:cNvSpPr>
            <a:spLocks noGrp="1" noChangeArrowheads="1"/>
          </p:cNvSpPr>
          <p:nvPr>
            <p:ph sz="quarter" idx="1"/>
          </p:nvPr>
        </p:nvSpPr>
        <p:spPr/>
        <p:txBody>
          <a:bodyPr>
            <a:normAutofit fontScale="92500" lnSpcReduction="20000"/>
          </a:bodyPr>
          <a:lstStyle/>
          <a:p>
            <a:r>
              <a:rPr lang="en-IE" dirty="0"/>
              <a:t>Given the communalities, there are multiple solutions for  loadings that  result in the same communality and correlation</a:t>
            </a:r>
          </a:p>
          <a:p>
            <a:pPr lvl="1"/>
            <a:r>
              <a:rPr lang="en-IE" dirty="0"/>
              <a:t>“Correct” answer is dependent upon interpretability</a:t>
            </a:r>
          </a:p>
          <a:p>
            <a:r>
              <a:rPr lang="en-GB" dirty="0"/>
              <a:t>To aid interpretation it is possible to maximise the loading of a variable on one factor while minimising its loading on all other factors</a:t>
            </a:r>
          </a:p>
          <a:p>
            <a:r>
              <a:rPr lang="en-IE" dirty="0"/>
              <a:t>The aim of rotation is to clarify the data structure </a:t>
            </a:r>
          </a:p>
          <a:p>
            <a:pPr lvl="1"/>
            <a:r>
              <a:rPr lang="en-IE" dirty="0"/>
              <a:t>You cannot apply a rotation if only one factor emerges</a:t>
            </a:r>
          </a:p>
          <a:p>
            <a:pPr lvl="1"/>
            <a:r>
              <a:rPr lang="en-IE" dirty="0"/>
              <a:t>Aim to have non-zero loadings on each factor for only some of the variables</a:t>
            </a:r>
          </a:p>
          <a:p>
            <a:r>
              <a:rPr lang="en-IE" dirty="0"/>
              <a:t>Rotation reallocates the variable variance among the factors</a:t>
            </a:r>
          </a:p>
          <a:p>
            <a:pPr lvl="1"/>
            <a:r>
              <a:rPr lang="en-IE" dirty="0"/>
              <a:t>Shifts variance from earlier factors to later ones</a:t>
            </a:r>
          </a:p>
          <a:p>
            <a:pPr lvl="1"/>
            <a:r>
              <a:rPr lang="en-IE" dirty="0"/>
              <a:t>Interpretation shifts from </a:t>
            </a:r>
            <a:r>
              <a:rPr lang="en-IE" dirty="0" err="1"/>
              <a:t>unrotated</a:t>
            </a:r>
            <a:r>
              <a:rPr lang="en-IE" dirty="0"/>
              <a:t> factors delineating the most comprehensive data patterns to factors delineating the distinct groups of interrelated data.</a:t>
            </a:r>
          </a:p>
          <a:p>
            <a:pPr lvl="1"/>
            <a:endParaRPr lang="en-IE" dirty="0"/>
          </a:p>
        </p:txBody>
      </p:sp>
    </p:spTree>
    <p:extLst>
      <p:ext uri="{BB962C8B-B14F-4D97-AF65-F5344CB8AC3E}">
        <p14:creationId xmlns:p14="http://schemas.microsoft.com/office/powerpoint/2010/main" val="170559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7698"/>
                                        </p:tgtEl>
                                        <p:attrNameLst>
                                          <p:attrName>style.visibility</p:attrName>
                                        </p:attrNameLst>
                                      </p:cBhvr>
                                      <p:to>
                                        <p:strVal val="visible"/>
                                      </p:to>
                                    </p:set>
                                    <p:animEffect transition="in" filter="dissolve">
                                      <p:cBhvr>
                                        <p:cTn id="7" dur="500"/>
                                        <p:tgtEl>
                                          <p:spTgt spid="15769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7699">
                                            <p:txEl>
                                              <p:pRg st="0" end="0"/>
                                            </p:txEl>
                                          </p:spTgt>
                                        </p:tgtEl>
                                        <p:attrNameLst>
                                          <p:attrName>style.visibility</p:attrName>
                                        </p:attrNameLst>
                                      </p:cBhvr>
                                      <p:to>
                                        <p:strVal val="visible"/>
                                      </p:to>
                                    </p:set>
                                    <p:animEffect transition="in" filter="dissolve">
                                      <p:cBhvr>
                                        <p:cTn id="12" dur="500"/>
                                        <p:tgtEl>
                                          <p:spTgt spid="157699">
                                            <p:txEl>
                                              <p:pRg st="0" end="0"/>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57699">
                                            <p:txEl>
                                              <p:pRg st="1" end="1"/>
                                            </p:txEl>
                                          </p:spTgt>
                                        </p:tgtEl>
                                        <p:attrNameLst>
                                          <p:attrName>style.visibility</p:attrName>
                                        </p:attrNameLst>
                                      </p:cBhvr>
                                      <p:to>
                                        <p:strVal val="visible"/>
                                      </p:to>
                                    </p:set>
                                    <p:animEffect transition="in" filter="dissolve">
                                      <p:cBhvr>
                                        <p:cTn id="15" dur="500"/>
                                        <p:tgtEl>
                                          <p:spTgt spid="15769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57699">
                                            <p:txEl>
                                              <p:pRg st="2" end="2"/>
                                            </p:txEl>
                                          </p:spTgt>
                                        </p:tgtEl>
                                        <p:attrNameLst>
                                          <p:attrName>style.visibility</p:attrName>
                                        </p:attrNameLst>
                                      </p:cBhvr>
                                      <p:to>
                                        <p:strVal val="visible"/>
                                      </p:to>
                                    </p:set>
                                    <p:animEffect transition="in" filter="dissolve">
                                      <p:cBhvr>
                                        <p:cTn id="20" dur="500"/>
                                        <p:tgtEl>
                                          <p:spTgt spid="15769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7699">
                                            <p:txEl>
                                              <p:pRg st="3" end="3"/>
                                            </p:txEl>
                                          </p:spTgt>
                                        </p:tgtEl>
                                        <p:attrNameLst>
                                          <p:attrName>style.visibility</p:attrName>
                                        </p:attrNameLst>
                                      </p:cBhvr>
                                      <p:to>
                                        <p:strVal val="visible"/>
                                      </p:to>
                                    </p:set>
                                    <p:animEffect transition="in" filter="dissolve">
                                      <p:cBhvr>
                                        <p:cTn id="25" dur="500"/>
                                        <p:tgtEl>
                                          <p:spTgt spid="157699">
                                            <p:txEl>
                                              <p:pRg st="3" end="3"/>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57699">
                                            <p:txEl>
                                              <p:pRg st="4" end="4"/>
                                            </p:txEl>
                                          </p:spTgt>
                                        </p:tgtEl>
                                        <p:attrNameLst>
                                          <p:attrName>style.visibility</p:attrName>
                                        </p:attrNameLst>
                                      </p:cBhvr>
                                      <p:to>
                                        <p:strVal val="visible"/>
                                      </p:to>
                                    </p:set>
                                    <p:animEffect transition="in" filter="dissolve">
                                      <p:cBhvr>
                                        <p:cTn id="28" dur="500"/>
                                        <p:tgtEl>
                                          <p:spTgt spid="157699">
                                            <p:txEl>
                                              <p:pRg st="4" end="4"/>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57699">
                                            <p:txEl>
                                              <p:pRg st="5" end="5"/>
                                            </p:txEl>
                                          </p:spTgt>
                                        </p:tgtEl>
                                        <p:attrNameLst>
                                          <p:attrName>style.visibility</p:attrName>
                                        </p:attrNameLst>
                                      </p:cBhvr>
                                      <p:to>
                                        <p:strVal val="visible"/>
                                      </p:to>
                                    </p:set>
                                    <p:animEffect transition="in" filter="dissolve">
                                      <p:cBhvr>
                                        <p:cTn id="31" dur="500"/>
                                        <p:tgtEl>
                                          <p:spTgt spid="157699">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57699">
                                            <p:txEl>
                                              <p:pRg st="6" end="6"/>
                                            </p:txEl>
                                          </p:spTgt>
                                        </p:tgtEl>
                                        <p:attrNameLst>
                                          <p:attrName>style.visibility</p:attrName>
                                        </p:attrNameLst>
                                      </p:cBhvr>
                                      <p:to>
                                        <p:strVal val="visible"/>
                                      </p:to>
                                    </p:set>
                                    <p:animEffect transition="in" filter="dissolve">
                                      <p:cBhvr>
                                        <p:cTn id="36" dur="500"/>
                                        <p:tgtEl>
                                          <p:spTgt spid="157699">
                                            <p:txEl>
                                              <p:pRg st="6" end="6"/>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57699">
                                            <p:txEl>
                                              <p:pRg st="7" end="7"/>
                                            </p:txEl>
                                          </p:spTgt>
                                        </p:tgtEl>
                                        <p:attrNameLst>
                                          <p:attrName>style.visibility</p:attrName>
                                        </p:attrNameLst>
                                      </p:cBhvr>
                                      <p:to>
                                        <p:strVal val="visible"/>
                                      </p:to>
                                    </p:set>
                                    <p:animEffect transition="in" filter="dissolve">
                                      <p:cBhvr>
                                        <p:cTn id="39" dur="500"/>
                                        <p:tgtEl>
                                          <p:spTgt spid="157699">
                                            <p:txEl>
                                              <p:pRg st="7" end="7"/>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57699">
                                            <p:txEl>
                                              <p:pRg st="8" end="8"/>
                                            </p:txEl>
                                          </p:spTgt>
                                        </p:tgtEl>
                                        <p:attrNameLst>
                                          <p:attrName>style.visibility</p:attrName>
                                        </p:attrNameLst>
                                      </p:cBhvr>
                                      <p:to>
                                        <p:strVal val="visible"/>
                                      </p:to>
                                    </p:set>
                                    <p:animEffect transition="in" filter="dissolve">
                                      <p:cBhvr>
                                        <p:cTn id="42" dur="500"/>
                                        <p:tgtEl>
                                          <p:spTgt spid="15769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utoUpdateAnimBg="0"/>
      <p:bldP spid="157699" grpId="0" build="p"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Rotation – Why?</a:t>
            </a:r>
          </a:p>
        </p:txBody>
      </p:sp>
      <p:sp>
        <p:nvSpPr>
          <p:cNvPr id="3" name="Content Placeholder 2"/>
          <p:cNvSpPr>
            <a:spLocks noGrp="1"/>
          </p:cNvSpPr>
          <p:nvPr>
            <p:ph sz="quarter" idx="1"/>
          </p:nvPr>
        </p:nvSpPr>
        <p:spPr/>
        <p:txBody>
          <a:bodyPr>
            <a:normAutofit fontScale="92500" lnSpcReduction="20000"/>
          </a:bodyPr>
          <a:lstStyle/>
          <a:p>
            <a:r>
              <a:rPr lang="en-IE" dirty="0"/>
              <a:t>The factor patterns define decreasing amounts of variation in the data. </a:t>
            </a:r>
          </a:p>
          <a:p>
            <a:r>
              <a:rPr lang="en-IE" dirty="0"/>
              <a:t>Each pattern may involve all or most of the variables and the variables may have moderate or high loadings for several factor patterns</a:t>
            </a:r>
          </a:p>
          <a:p>
            <a:r>
              <a:rPr lang="en-IE" dirty="0"/>
              <a:t>To uncover the first pattern, a factor is fitted to the data to account for the greatest regularity; </a:t>
            </a:r>
          </a:p>
          <a:p>
            <a:pPr lvl="1"/>
            <a:r>
              <a:rPr lang="en-IE" dirty="0"/>
              <a:t>Each successive factor is fitted to best define the remaining regularity. </a:t>
            </a:r>
          </a:p>
          <a:p>
            <a:pPr lvl="1"/>
            <a:r>
              <a:rPr lang="en-IE" i="1" dirty="0"/>
              <a:t>The result of this is that the first </a:t>
            </a:r>
            <a:r>
              <a:rPr lang="en-IE" i="1" dirty="0" err="1"/>
              <a:t>unrotated</a:t>
            </a:r>
            <a:r>
              <a:rPr lang="en-IE" i="1" dirty="0"/>
              <a:t> factor may be located between independent clusters of interrelated variables. </a:t>
            </a:r>
          </a:p>
          <a:p>
            <a:pPr lvl="1"/>
            <a:r>
              <a:rPr lang="en-IE" dirty="0"/>
              <a:t>These clusters cannot be distinguished in terms of their loadings on the first factor, although they will have loadings different in sign on the second and subsequent factors</a:t>
            </a:r>
          </a:p>
          <a:p>
            <a:pPr lvl="1"/>
            <a:r>
              <a:rPr lang="en-IE" dirty="0"/>
              <a:t>Each factor is rotated until it defines a distinct cluster of interrelated variables. </a:t>
            </a:r>
          </a:p>
          <a:p>
            <a:pPr lvl="1"/>
            <a:endParaRPr lang="en-IE" dirty="0"/>
          </a:p>
        </p:txBody>
      </p:sp>
    </p:spTree>
    <p:extLst>
      <p:ext uri="{BB962C8B-B14F-4D97-AF65-F5344CB8AC3E}">
        <p14:creationId xmlns:p14="http://schemas.microsoft.com/office/powerpoint/2010/main" val="1475690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Collinearity</a:t>
            </a:r>
          </a:p>
        </p:txBody>
      </p:sp>
      <p:sp>
        <p:nvSpPr>
          <p:cNvPr id="3" name="Content Placeholder 2"/>
          <p:cNvSpPr>
            <a:spLocks noGrp="1"/>
          </p:cNvSpPr>
          <p:nvPr>
            <p:ph sz="quarter" idx="1"/>
          </p:nvPr>
        </p:nvSpPr>
        <p:spPr/>
        <p:txBody>
          <a:bodyPr>
            <a:normAutofit fontScale="92500" lnSpcReduction="10000"/>
          </a:bodyPr>
          <a:lstStyle/>
          <a:p>
            <a:r>
              <a:rPr lang="en-IE" dirty="0"/>
              <a:t>Occurs when two or more independent variables contain strongly redundant information</a:t>
            </a:r>
          </a:p>
          <a:p>
            <a:pPr lvl="1"/>
            <a:r>
              <a:rPr lang="en-IE" dirty="0"/>
              <a:t>If variables are collinear  they are essentially measuring the same thing</a:t>
            </a:r>
          </a:p>
          <a:p>
            <a:pPr lvl="2"/>
            <a:r>
              <a:rPr lang="en-IE" dirty="0"/>
              <a:t>There is not enough distinct information in these variables for inferential statistics to operate</a:t>
            </a:r>
          </a:p>
          <a:p>
            <a:r>
              <a:rPr lang="en-IE" dirty="0"/>
              <a:t>If we conduct inferential statistics with collinear variables then the model will produce unreliable results</a:t>
            </a:r>
          </a:p>
          <a:p>
            <a:r>
              <a:rPr lang="en-IE" dirty="0"/>
              <a:t>Need to check for collinearity by examining a correlation matrix that compares your independent variables with each other.</a:t>
            </a:r>
          </a:p>
          <a:p>
            <a:r>
              <a:rPr lang="en-IE" dirty="0"/>
              <a:t>A correlation coefficient above 0.8 suggests collinearity </a:t>
            </a:r>
            <a:r>
              <a:rPr lang="en-IE" b="1" i="1" dirty="0"/>
              <a:t>might</a:t>
            </a:r>
            <a:r>
              <a:rPr lang="en-IE" dirty="0"/>
              <a:t> be present </a:t>
            </a:r>
          </a:p>
        </p:txBody>
      </p:sp>
    </p:spTree>
    <p:extLst>
      <p:ext uri="{BB962C8B-B14F-4D97-AF65-F5344CB8AC3E}">
        <p14:creationId xmlns:p14="http://schemas.microsoft.com/office/powerpoint/2010/main" val="2594679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a:t>Geometric Rotation</a:t>
            </a:r>
          </a:p>
        </p:txBody>
      </p:sp>
      <p:sp>
        <p:nvSpPr>
          <p:cNvPr id="64515" name="Rectangle 3"/>
          <p:cNvSpPr>
            <a:spLocks noGrp="1" noChangeArrowheads="1"/>
          </p:cNvSpPr>
          <p:nvPr>
            <p:ph type="body" idx="1"/>
          </p:nvPr>
        </p:nvSpPr>
        <p:spPr/>
        <p:txBody>
          <a:bodyPr/>
          <a:lstStyle/>
          <a:p>
            <a:r>
              <a:rPr lang="en-US" dirty="0"/>
              <a:t>Factor extraction equivalent to coordinate planes</a:t>
            </a:r>
          </a:p>
          <a:p>
            <a:r>
              <a:rPr lang="en-US" dirty="0"/>
              <a:t>Factors are the axes</a:t>
            </a:r>
          </a:p>
          <a:p>
            <a:r>
              <a:rPr lang="en-US" dirty="0"/>
              <a:t>Length of the line from the origin to the variable coordinates is equal to the communality for that variable</a:t>
            </a:r>
          </a:p>
          <a:p>
            <a:r>
              <a:rPr lang="en-US" dirty="0"/>
              <a:t>Orthogonal Factors are at right angles</a:t>
            </a:r>
          </a:p>
          <a:p>
            <a:r>
              <a:rPr lang="en-US" dirty="0"/>
              <a:t>Factor loadings are found by dropping a line from the variable coordinates to the factor at a right angle</a:t>
            </a:r>
          </a:p>
          <a:p>
            <a:r>
              <a:rPr lang="en-US" dirty="0"/>
              <a:t>Repositioning the axes changes the loadings on the factor but keeps the relative positioning of the points the same</a:t>
            </a:r>
          </a:p>
          <a:p>
            <a:endParaRPr lang="en-US" dirty="0"/>
          </a:p>
        </p:txBody>
      </p:sp>
    </p:spTree>
    <p:extLst>
      <p:ext uri="{BB962C8B-B14F-4D97-AF65-F5344CB8AC3E}">
        <p14:creationId xmlns:p14="http://schemas.microsoft.com/office/powerpoint/2010/main" val="42350541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Rectangle 5"/>
          <p:cNvSpPr>
            <a:spLocks noGrp="1" noChangeArrowheads="1"/>
          </p:cNvSpPr>
          <p:nvPr>
            <p:ph type="title"/>
          </p:nvPr>
        </p:nvSpPr>
        <p:spPr/>
        <p:txBody>
          <a:bodyPr>
            <a:normAutofit fontScale="90000"/>
          </a:bodyPr>
          <a:lstStyle/>
          <a:p>
            <a:r>
              <a:rPr lang="en-US"/>
              <a:t>Geometric</a:t>
            </a:r>
            <a:br>
              <a:rPr lang="en-US"/>
            </a:br>
            <a:r>
              <a:rPr lang="en-US"/>
              <a:t>Rotation</a:t>
            </a:r>
          </a:p>
        </p:txBody>
      </p:sp>
      <p:pic>
        <p:nvPicPr>
          <p:cNvPr id="54276" name="Picture 4" descr="rotation"/>
          <p:cNvPicPr>
            <a:picLocks noGrp="1" noChangeAspect="1" noChangeArrowheads="1"/>
          </p:cNvPicPr>
          <p:nvPr>
            <p:ph idx="1"/>
          </p:nvPr>
        </p:nvPicPr>
        <p:blipFill rotWithShape="1">
          <a:blip r:embed="rId2" cstate="email">
            <a:extLst>
              <a:ext uri="{28A0092B-C50C-407E-A947-70E740481C1C}">
                <a14:useLocalDpi xmlns:a14="http://schemas.microsoft.com/office/drawing/2010/main" val="0"/>
              </a:ext>
            </a:extLst>
          </a:blip>
          <a:srcRect t="49806"/>
          <a:stretch/>
        </p:blipFill>
        <p:spPr>
          <a:xfrm>
            <a:off x="4464579" y="1587500"/>
            <a:ext cx="3392487" cy="3289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4" descr="rotation"/>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b="50000"/>
          <a:stretch/>
        </p:blipFill>
        <p:spPr>
          <a:xfrm>
            <a:off x="383647" y="1701800"/>
            <a:ext cx="3392487" cy="3276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00553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t="12770" r="21889" b="3519"/>
          <a:stretch>
            <a:fillRect/>
          </a:stretch>
        </p:blipFill>
        <p:spPr bwMode="auto">
          <a:xfrm>
            <a:off x="426720" y="187007"/>
            <a:ext cx="8458200" cy="465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TextBox 5"/>
          <p:cNvSpPr txBox="1">
            <a:spLocks noChangeArrowheads="1"/>
          </p:cNvSpPr>
          <p:nvPr/>
        </p:nvSpPr>
        <p:spPr bwMode="auto">
          <a:xfrm>
            <a:off x="1417320" y="4925377"/>
            <a:ext cx="3124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Osaka" charset="-128"/>
              </a:defRPr>
            </a:lvl1pPr>
            <a:lvl2pPr marL="742950" indent="-285750" eaLnBrk="0" hangingPunct="0">
              <a:defRPr sz="2400">
                <a:solidFill>
                  <a:schemeClr val="tx1"/>
                </a:solidFill>
                <a:latin typeface="Times New Roman" pitchFamily="18" charset="0"/>
                <a:ea typeface="Osaka" charset="-128"/>
              </a:defRPr>
            </a:lvl2pPr>
            <a:lvl3pPr marL="1143000" indent="-228600" eaLnBrk="0" hangingPunct="0">
              <a:defRPr sz="2400">
                <a:solidFill>
                  <a:schemeClr val="tx1"/>
                </a:solidFill>
                <a:latin typeface="Times New Roman" pitchFamily="18" charset="0"/>
                <a:ea typeface="Osaka" charset="-128"/>
              </a:defRPr>
            </a:lvl3pPr>
            <a:lvl4pPr marL="1600200" indent="-228600" eaLnBrk="0" hangingPunct="0">
              <a:defRPr sz="2400">
                <a:solidFill>
                  <a:schemeClr val="tx1"/>
                </a:solidFill>
                <a:latin typeface="Times New Roman" pitchFamily="18" charset="0"/>
                <a:ea typeface="Osaka" charset="-128"/>
              </a:defRPr>
            </a:lvl4pPr>
            <a:lvl5pPr marL="2057400" indent="-228600" eaLnBrk="0" hangingPunct="0">
              <a:defRPr sz="2400">
                <a:solidFill>
                  <a:schemeClr val="tx1"/>
                </a:solidFill>
                <a:latin typeface="Times New Roman" pitchFamily="18" charset="0"/>
                <a:ea typeface="Osaka" charset="-128"/>
              </a:defRPr>
            </a:lvl5pPr>
            <a:lvl6pPr marL="2514600" indent="-228600" eaLnBrk="0" fontAlgn="base" hangingPunct="0">
              <a:spcBef>
                <a:spcPct val="0"/>
              </a:spcBef>
              <a:spcAft>
                <a:spcPct val="0"/>
              </a:spcAft>
              <a:defRPr sz="2400">
                <a:solidFill>
                  <a:schemeClr val="tx1"/>
                </a:solidFill>
                <a:latin typeface="Times New Roman" pitchFamily="18" charset="0"/>
                <a:ea typeface="Osaka" charset="-128"/>
              </a:defRPr>
            </a:lvl6pPr>
            <a:lvl7pPr marL="2971800" indent="-228600" eaLnBrk="0" fontAlgn="base" hangingPunct="0">
              <a:spcBef>
                <a:spcPct val="0"/>
              </a:spcBef>
              <a:spcAft>
                <a:spcPct val="0"/>
              </a:spcAft>
              <a:defRPr sz="2400">
                <a:solidFill>
                  <a:schemeClr val="tx1"/>
                </a:solidFill>
                <a:latin typeface="Times New Roman" pitchFamily="18" charset="0"/>
                <a:ea typeface="Osaka" charset="-128"/>
              </a:defRPr>
            </a:lvl7pPr>
            <a:lvl8pPr marL="3429000" indent="-228600" eaLnBrk="0" fontAlgn="base" hangingPunct="0">
              <a:spcBef>
                <a:spcPct val="0"/>
              </a:spcBef>
              <a:spcAft>
                <a:spcPct val="0"/>
              </a:spcAft>
              <a:defRPr sz="2400">
                <a:solidFill>
                  <a:schemeClr val="tx1"/>
                </a:solidFill>
                <a:latin typeface="Times New Roman" pitchFamily="18" charset="0"/>
                <a:ea typeface="Osaka" charset="-128"/>
              </a:defRPr>
            </a:lvl8pPr>
            <a:lvl9pPr marL="3886200" indent="-228600" eaLnBrk="0" fontAlgn="base" hangingPunct="0">
              <a:spcBef>
                <a:spcPct val="0"/>
              </a:spcBef>
              <a:spcAft>
                <a:spcPct val="0"/>
              </a:spcAft>
              <a:defRPr sz="2400">
                <a:solidFill>
                  <a:schemeClr val="tx1"/>
                </a:solidFill>
                <a:latin typeface="Times New Roman" pitchFamily="18" charset="0"/>
                <a:ea typeface="Osaka" charset="-128"/>
              </a:defRPr>
            </a:lvl9pPr>
          </a:lstStyle>
          <a:p>
            <a:pPr eaLnBrk="1" hangingPunct="1"/>
            <a:r>
              <a:rPr lang="en-US" dirty="0">
                <a:latin typeface="Arial" pitchFamily="34" charset="0"/>
                <a:cs typeface="Arial" pitchFamily="34" charset="0"/>
              </a:rPr>
              <a:t>Orthogonal Rotation</a:t>
            </a:r>
          </a:p>
        </p:txBody>
      </p:sp>
      <p:sp>
        <p:nvSpPr>
          <p:cNvPr id="56324" name="TextBox 6"/>
          <p:cNvSpPr txBox="1">
            <a:spLocks noChangeArrowheads="1"/>
          </p:cNvSpPr>
          <p:nvPr/>
        </p:nvSpPr>
        <p:spPr bwMode="auto">
          <a:xfrm>
            <a:off x="5303520" y="4920615"/>
            <a:ext cx="2514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Osaka" charset="-128"/>
              </a:defRPr>
            </a:lvl1pPr>
            <a:lvl2pPr marL="742950" indent="-285750" eaLnBrk="0" hangingPunct="0">
              <a:defRPr sz="2400">
                <a:solidFill>
                  <a:schemeClr val="tx1"/>
                </a:solidFill>
                <a:latin typeface="Times New Roman" pitchFamily="18" charset="0"/>
                <a:ea typeface="Osaka" charset="-128"/>
              </a:defRPr>
            </a:lvl2pPr>
            <a:lvl3pPr marL="1143000" indent="-228600" eaLnBrk="0" hangingPunct="0">
              <a:defRPr sz="2400">
                <a:solidFill>
                  <a:schemeClr val="tx1"/>
                </a:solidFill>
                <a:latin typeface="Times New Roman" pitchFamily="18" charset="0"/>
                <a:ea typeface="Osaka" charset="-128"/>
              </a:defRPr>
            </a:lvl3pPr>
            <a:lvl4pPr marL="1600200" indent="-228600" eaLnBrk="0" hangingPunct="0">
              <a:defRPr sz="2400">
                <a:solidFill>
                  <a:schemeClr val="tx1"/>
                </a:solidFill>
                <a:latin typeface="Times New Roman" pitchFamily="18" charset="0"/>
                <a:ea typeface="Osaka" charset="-128"/>
              </a:defRPr>
            </a:lvl4pPr>
            <a:lvl5pPr marL="2057400" indent="-228600" eaLnBrk="0" hangingPunct="0">
              <a:defRPr sz="2400">
                <a:solidFill>
                  <a:schemeClr val="tx1"/>
                </a:solidFill>
                <a:latin typeface="Times New Roman" pitchFamily="18" charset="0"/>
                <a:ea typeface="Osaka" charset="-128"/>
              </a:defRPr>
            </a:lvl5pPr>
            <a:lvl6pPr marL="2514600" indent="-228600" eaLnBrk="0" fontAlgn="base" hangingPunct="0">
              <a:spcBef>
                <a:spcPct val="0"/>
              </a:spcBef>
              <a:spcAft>
                <a:spcPct val="0"/>
              </a:spcAft>
              <a:defRPr sz="2400">
                <a:solidFill>
                  <a:schemeClr val="tx1"/>
                </a:solidFill>
                <a:latin typeface="Times New Roman" pitchFamily="18" charset="0"/>
                <a:ea typeface="Osaka" charset="-128"/>
              </a:defRPr>
            </a:lvl6pPr>
            <a:lvl7pPr marL="2971800" indent="-228600" eaLnBrk="0" fontAlgn="base" hangingPunct="0">
              <a:spcBef>
                <a:spcPct val="0"/>
              </a:spcBef>
              <a:spcAft>
                <a:spcPct val="0"/>
              </a:spcAft>
              <a:defRPr sz="2400">
                <a:solidFill>
                  <a:schemeClr val="tx1"/>
                </a:solidFill>
                <a:latin typeface="Times New Roman" pitchFamily="18" charset="0"/>
                <a:ea typeface="Osaka" charset="-128"/>
              </a:defRPr>
            </a:lvl7pPr>
            <a:lvl8pPr marL="3429000" indent="-228600" eaLnBrk="0" fontAlgn="base" hangingPunct="0">
              <a:spcBef>
                <a:spcPct val="0"/>
              </a:spcBef>
              <a:spcAft>
                <a:spcPct val="0"/>
              </a:spcAft>
              <a:defRPr sz="2400">
                <a:solidFill>
                  <a:schemeClr val="tx1"/>
                </a:solidFill>
                <a:latin typeface="Times New Roman" pitchFamily="18" charset="0"/>
                <a:ea typeface="Osaka" charset="-128"/>
              </a:defRPr>
            </a:lvl8pPr>
            <a:lvl9pPr marL="3886200" indent="-228600" eaLnBrk="0" fontAlgn="base" hangingPunct="0">
              <a:spcBef>
                <a:spcPct val="0"/>
              </a:spcBef>
              <a:spcAft>
                <a:spcPct val="0"/>
              </a:spcAft>
              <a:defRPr sz="2400">
                <a:solidFill>
                  <a:schemeClr val="tx1"/>
                </a:solidFill>
                <a:latin typeface="Times New Roman" pitchFamily="18" charset="0"/>
                <a:ea typeface="Osaka" charset="-128"/>
              </a:defRPr>
            </a:lvl9pPr>
          </a:lstStyle>
          <a:p>
            <a:pPr eaLnBrk="1" hangingPunct="1"/>
            <a:r>
              <a:rPr lang="en-US" dirty="0">
                <a:latin typeface="Arial" pitchFamily="34" charset="0"/>
                <a:cs typeface="Arial" pitchFamily="34" charset="0"/>
              </a:rPr>
              <a:t>Oblique Rotation</a:t>
            </a:r>
          </a:p>
        </p:txBody>
      </p:sp>
      <p:sp>
        <p:nvSpPr>
          <p:cNvPr id="2" name="TextBox 1"/>
          <p:cNvSpPr txBox="1"/>
          <p:nvPr/>
        </p:nvSpPr>
        <p:spPr>
          <a:xfrm>
            <a:off x="556260" y="5472529"/>
            <a:ext cx="7955280" cy="923330"/>
          </a:xfrm>
          <a:prstGeom prst="rect">
            <a:avLst/>
          </a:prstGeom>
          <a:noFill/>
        </p:spPr>
        <p:txBody>
          <a:bodyPr wrap="square" rtlCol="0">
            <a:spAutoFit/>
          </a:bodyPr>
          <a:lstStyle/>
          <a:p>
            <a:r>
              <a:rPr lang="en-IE" dirty="0"/>
              <a:t>Rotating the axes - Aim is to make the location of the axes fit the actual data points better. Move to a position that encompasses the actual data points better overall. This will hopefully make them more interpretable.</a:t>
            </a:r>
          </a:p>
        </p:txBody>
      </p:sp>
    </p:spTree>
    <p:extLst>
      <p:ext uri="{BB962C8B-B14F-4D97-AF65-F5344CB8AC3E}">
        <p14:creationId xmlns:p14="http://schemas.microsoft.com/office/powerpoint/2010/main" val="30554258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Rotation</a:t>
            </a:r>
          </a:p>
        </p:txBody>
      </p:sp>
      <p:sp>
        <p:nvSpPr>
          <p:cNvPr id="3" name="Content Placeholder 2"/>
          <p:cNvSpPr>
            <a:spLocks noGrp="1"/>
          </p:cNvSpPr>
          <p:nvPr>
            <p:ph sz="quarter" idx="1"/>
          </p:nvPr>
        </p:nvSpPr>
        <p:spPr/>
        <p:txBody>
          <a:bodyPr/>
          <a:lstStyle/>
          <a:p>
            <a:pPr marL="0" indent="0">
              <a:buNone/>
            </a:pPr>
            <a:r>
              <a:rPr lang="en-IE" sz="2800" dirty="0">
                <a:latin typeface="Courier New" panose="02070309020205020404" pitchFamily="49" charset="0"/>
                <a:cs typeface="Courier New" panose="02070309020205020404" pitchFamily="49" charset="0"/>
              </a:rPr>
              <a:t>#Rotation PCA</a:t>
            </a:r>
          </a:p>
          <a:p>
            <a:pPr marL="0" indent="0">
              <a:buNone/>
            </a:pPr>
            <a:r>
              <a:rPr lang="en-IE" sz="2800" dirty="0">
                <a:latin typeface="Courier New" panose="02070309020205020404" pitchFamily="49" charset="0"/>
                <a:cs typeface="Courier New" panose="02070309020205020404" pitchFamily="49" charset="0"/>
              </a:rPr>
              <a:t>pc2 &lt;-  principal(</a:t>
            </a:r>
            <a:r>
              <a:rPr lang="en-IE" sz="2800" dirty="0" err="1">
                <a:latin typeface="Courier New" panose="02070309020205020404" pitchFamily="49" charset="0"/>
                <a:cs typeface="Courier New" panose="02070309020205020404" pitchFamily="49" charset="0"/>
              </a:rPr>
              <a:t>raqData</a:t>
            </a:r>
            <a:r>
              <a:rPr lang="en-IE" sz="2800" dirty="0">
                <a:latin typeface="Courier New" panose="02070309020205020404" pitchFamily="49" charset="0"/>
                <a:cs typeface="Courier New" panose="02070309020205020404" pitchFamily="49" charset="0"/>
              </a:rPr>
              <a:t>, </a:t>
            </a:r>
            <a:r>
              <a:rPr lang="en-IE" sz="2800" dirty="0" err="1">
                <a:latin typeface="Courier New" panose="02070309020205020404" pitchFamily="49" charset="0"/>
                <a:cs typeface="Courier New" panose="02070309020205020404" pitchFamily="49" charset="0"/>
              </a:rPr>
              <a:t>nfactors</a:t>
            </a:r>
            <a:r>
              <a:rPr lang="en-IE" sz="2800" dirty="0">
                <a:latin typeface="Courier New" panose="02070309020205020404" pitchFamily="49" charset="0"/>
                <a:cs typeface="Courier New" panose="02070309020205020404" pitchFamily="49" charset="0"/>
              </a:rPr>
              <a:t> = 4, rotate = "</a:t>
            </a:r>
            <a:r>
              <a:rPr lang="en-IE" sz="2800" dirty="0" err="1">
                <a:latin typeface="Courier New" panose="02070309020205020404" pitchFamily="49" charset="0"/>
                <a:cs typeface="Courier New" panose="02070309020205020404" pitchFamily="49" charset="0"/>
              </a:rPr>
              <a:t>varimax</a:t>
            </a:r>
            <a:r>
              <a:rPr lang="en-IE" sz="2800" dirty="0">
                <a:latin typeface="Courier New" panose="02070309020205020404" pitchFamily="49" charset="0"/>
                <a:cs typeface="Courier New" panose="02070309020205020404" pitchFamily="49" charset="0"/>
              </a:rPr>
              <a:t>")#Extracting 4 factors</a:t>
            </a:r>
          </a:p>
          <a:p>
            <a:pPr marL="0" indent="0">
              <a:buNone/>
            </a:pPr>
            <a:r>
              <a:rPr lang="en-IE" sz="2800" dirty="0" err="1">
                <a:latin typeface="Courier New" panose="02070309020205020404" pitchFamily="49" charset="0"/>
                <a:cs typeface="Courier New" panose="02070309020205020404" pitchFamily="49" charset="0"/>
              </a:rPr>
              <a:t>print.psych</a:t>
            </a:r>
            <a:r>
              <a:rPr lang="en-IE" sz="2800" dirty="0">
                <a:latin typeface="Courier New" panose="02070309020205020404" pitchFamily="49" charset="0"/>
                <a:cs typeface="Courier New" panose="02070309020205020404" pitchFamily="49" charset="0"/>
              </a:rPr>
              <a:t>(pc2, cut = 0.3, sort = TRUE)</a:t>
            </a:r>
          </a:p>
          <a:p>
            <a:pPr marL="0" indent="0">
              <a:buNone/>
            </a:pPr>
            <a:r>
              <a:rPr lang="en-IE" sz="2800" dirty="0">
                <a:latin typeface="Courier New" panose="02070309020205020404" pitchFamily="49" charset="0"/>
                <a:cs typeface="Courier New" panose="02070309020205020404" pitchFamily="49" charset="0"/>
              </a:rPr>
              <a:t>#Get the output as you would for initial solution</a:t>
            </a:r>
          </a:p>
          <a:p>
            <a:endParaRPr lang="en-IE" dirty="0"/>
          </a:p>
        </p:txBody>
      </p:sp>
    </p:spTree>
    <p:extLst>
      <p:ext uri="{BB962C8B-B14F-4D97-AF65-F5344CB8AC3E}">
        <p14:creationId xmlns:p14="http://schemas.microsoft.com/office/powerpoint/2010/main" val="8950056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p:txBody>
          <a:bodyPr/>
          <a:lstStyle/>
          <a:p>
            <a:pPr eaLnBrk="1" hangingPunct="1"/>
            <a:r>
              <a:rPr lang="en-US" sz="3800" dirty="0">
                <a:solidFill>
                  <a:srgbClr val="0A1B5D"/>
                </a:solidFill>
              </a:rPr>
              <a:t>Rotated Factor Matrix(FA)</a:t>
            </a:r>
            <a:endParaRPr lang="en-US" dirty="0">
              <a:solidFill>
                <a:srgbClr val="0A1B5D"/>
              </a:solidFill>
            </a:endParaRPr>
          </a:p>
        </p:txBody>
      </p:sp>
      <p:sp>
        <p:nvSpPr>
          <p:cNvPr id="3" name="Content Placeholder 2"/>
          <p:cNvSpPr>
            <a:spLocks noGrp="1"/>
          </p:cNvSpPr>
          <p:nvPr>
            <p:ph sz="quarter" idx="1"/>
          </p:nvPr>
        </p:nvSpPr>
        <p:spPr/>
        <p:txBody>
          <a:bodyPr/>
          <a:lstStyle/>
          <a:p>
            <a:r>
              <a:rPr lang="en-IE" dirty="0"/>
              <a:t>Check the factor loadings after rotation</a:t>
            </a:r>
          </a:p>
        </p:txBody>
      </p:sp>
      <p:sp>
        <p:nvSpPr>
          <p:cNvPr id="2" name="Folded Corner 1"/>
          <p:cNvSpPr/>
          <p:nvPr/>
        </p:nvSpPr>
        <p:spPr>
          <a:xfrm>
            <a:off x="3838786" y="2274147"/>
            <a:ext cx="3070013" cy="1408853"/>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E" dirty="0"/>
              <a:t>Need to consider rotated factor loadings before making a final decision</a:t>
            </a:r>
          </a:p>
        </p:txBody>
      </p:sp>
    </p:spTree>
    <p:extLst>
      <p:ext uri="{BB962C8B-B14F-4D97-AF65-F5344CB8AC3E}">
        <p14:creationId xmlns:p14="http://schemas.microsoft.com/office/powerpoint/2010/main" val="24997216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Step 4: Reliability Analysis</a:t>
            </a:r>
          </a:p>
        </p:txBody>
      </p:sp>
      <p:sp>
        <p:nvSpPr>
          <p:cNvPr id="3" name="Content Placeholder 2"/>
          <p:cNvSpPr>
            <a:spLocks noGrp="1"/>
          </p:cNvSpPr>
          <p:nvPr>
            <p:ph sz="quarter" idx="1"/>
          </p:nvPr>
        </p:nvSpPr>
        <p:spPr/>
        <p:txBody>
          <a:bodyPr/>
          <a:lstStyle/>
          <a:p>
            <a:r>
              <a:rPr lang="en-US" dirty="0"/>
              <a:t>A Cronbach’s alpha measurement of consistency tells you how consistently the variables behave as a scale. </a:t>
            </a:r>
          </a:p>
          <a:p>
            <a:pPr lvl="1"/>
            <a:r>
              <a:rPr lang="en-IE" dirty="0"/>
              <a:t>Internal consistency refers to the general agreement between multiple items (often Likert scale items) that make-up a composite score of a survey measurement of a given construct. </a:t>
            </a:r>
          </a:p>
          <a:p>
            <a:pPr lvl="1"/>
            <a:r>
              <a:rPr lang="en-IE" dirty="0"/>
              <a:t>This agreement is generally measured by the correlation between items.</a:t>
            </a:r>
            <a:endParaRPr lang="en-US" dirty="0"/>
          </a:p>
          <a:p>
            <a:r>
              <a:rPr lang="en-US" dirty="0"/>
              <a:t>If it’s high (say .80 or .90), then we probably have one factor/component</a:t>
            </a:r>
          </a:p>
          <a:p>
            <a:endParaRPr lang="en-IE" dirty="0"/>
          </a:p>
        </p:txBody>
      </p:sp>
    </p:spTree>
    <p:extLst>
      <p:ext uri="{BB962C8B-B14F-4D97-AF65-F5344CB8AC3E}">
        <p14:creationId xmlns:p14="http://schemas.microsoft.com/office/powerpoint/2010/main" val="42262483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r>
              <a:rPr lang="en-GB" dirty="0"/>
              <a:t>Interpreting Cronbach’s Alpha</a:t>
            </a:r>
          </a:p>
        </p:txBody>
      </p:sp>
      <p:sp>
        <p:nvSpPr>
          <p:cNvPr id="187395" name="Rectangle 3"/>
          <p:cNvSpPr>
            <a:spLocks noGrp="1" noChangeArrowheads="1"/>
          </p:cNvSpPr>
          <p:nvPr>
            <p:ph sz="quarter" idx="1"/>
          </p:nvPr>
        </p:nvSpPr>
        <p:spPr/>
        <p:txBody>
          <a:bodyPr/>
          <a:lstStyle/>
          <a:p>
            <a:r>
              <a:rPr lang="en-GB" dirty="0"/>
              <a:t>Depends on the number of items</a:t>
            </a:r>
          </a:p>
          <a:p>
            <a:pPr lvl="1"/>
            <a:r>
              <a:rPr lang="en-GB" dirty="0"/>
              <a:t>More questions = bigger </a:t>
            </a:r>
            <a:r>
              <a:rPr lang="el-GR" dirty="0"/>
              <a:t>α</a:t>
            </a:r>
            <a:endParaRPr lang="en-IE" dirty="0"/>
          </a:p>
          <a:p>
            <a:pPr lvl="1"/>
            <a:r>
              <a:rPr lang="en-GB" dirty="0"/>
              <a:t>Low numbers of items (&lt;10) can result in low levels of alpha</a:t>
            </a:r>
          </a:p>
          <a:p>
            <a:r>
              <a:rPr lang="en-GB" dirty="0"/>
              <a:t>Treat Subscales separately</a:t>
            </a:r>
          </a:p>
          <a:p>
            <a:r>
              <a:rPr lang="en-GB" dirty="0"/>
              <a:t>Remember to reverse score reverse phrased items!</a:t>
            </a:r>
          </a:p>
          <a:p>
            <a:pPr lvl="1"/>
            <a:r>
              <a:rPr lang="en-GB" dirty="0"/>
              <a:t>If not, </a:t>
            </a:r>
            <a:r>
              <a:rPr lang="el-GR" dirty="0"/>
              <a:t>α</a:t>
            </a:r>
            <a:r>
              <a:rPr lang="en-GB" dirty="0"/>
              <a:t> is reduced and can even be negative</a:t>
            </a:r>
          </a:p>
        </p:txBody>
      </p:sp>
    </p:spTree>
    <p:extLst>
      <p:ext uri="{BB962C8B-B14F-4D97-AF65-F5344CB8AC3E}">
        <p14:creationId xmlns:p14="http://schemas.microsoft.com/office/powerpoint/2010/main" val="40459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187394"/>
                                        </p:tgtEl>
                                        <p:attrNameLst>
                                          <p:attrName>style.visibility</p:attrName>
                                        </p:attrNameLst>
                                      </p:cBhvr>
                                      <p:to>
                                        <p:strVal val="visible"/>
                                      </p:to>
                                    </p:set>
                                    <p:anim calcmode="lin" valueType="num">
                                      <p:cBhvr>
                                        <p:cTn id="7" dur="1000" fill="hold"/>
                                        <p:tgtEl>
                                          <p:spTgt spid="187394"/>
                                        </p:tgtEl>
                                        <p:attrNameLst>
                                          <p:attrName>ppt_w</p:attrName>
                                        </p:attrNameLst>
                                      </p:cBhvr>
                                      <p:tavLst>
                                        <p:tav tm="0">
                                          <p:val>
                                            <p:fltVal val="0"/>
                                          </p:val>
                                        </p:tav>
                                        <p:tav tm="100000">
                                          <p:val>
                                            <p:strVal val="#ppt_w"/>
                                          </p:val>
                                        </p:tav>
                                      </p:tavLst>
                                    </p:anim>
                                    <p:anim calcmode="lin" valueType="num">
                                      <p:cBhvr>
                                        <p:cTn id="8" dur="1000" fill="hold"/>
                                        <p:tgtEl>
                                          <p:spTgt spid="187394"/>
                                        </p:tgtEl>
                                        <p:attrNameLst>
                                          <p:attrName>ppt_h</p:attrName>
                                        </p:attrNameLst>
                                      </p:cBhvr>
                                      <p:tavLst>
                                        <p:tav tm="0">
                                          <p:val>
                                            <p:fltVal val="0"/>
                                          </p:val>
                                        </p:tav>
                                        <p:tav tm="100000">
                                          <p:val>
                                            <p:strVal val="#ppt_h"/>
                                          </p:val>
                                        </p:tav>
                                      </p:tavLst>
                                    </p:anim>
                                    <p:anim calcmode="lin" valueType="num">
                                      <p:cBhvr>
                                        <p:cTn id="9" dur="1000" fill="hold"/>
                                        <p:tgtEl>
                                          <p:spTgt spid="18739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8739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87395">
                                            <p:txEl>
                                              <p:pRg st="0" end="0"/>
                                            </p:txEl>
                                          </p:spTgt>
                                        </p:tgtEl>
                                        <p:attrNameLst>
                                          <p:attrName>style.visibility</p:attrName>
                                        </p:attrNameLst>
                                      </p:cBhvr>
                                      <p:to>
                                        <p:strVal val="visible"/>
                                      </p:to>
                                    </p:set>
                                    <p:animEffect transition="in" filter="dissolve">
                                      <p:cBhvr>
                                        <p:cTn id="15" dur="500"/>
                                        <p:tgtEl>
                                          <p:spTgt spid="187395">
                                            <p:txEl>
                                              <p:pRg st="0" end="0"/>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87395">
                                            <p:txEl>
                                              <p:pRg st="1" end="1"/>
                                            </p:txEl>
                                          </p:spTgt>
                                        </p:tgtEl>
                                        <p:attrNameLst>
                                          <p:attrName>style.visibility</p:attrName>
                                        </p:attrNameLst>
                                      </p:cBhvr>
                                      <p:to>
                                        <p:strVal val="visible"/>
                                      </p:to>
                                    </p:set>
                                    <p:animEffect transition="in" filter="dissolve">
                                      <p:cBhvr>
                                        <p:cTn id="18" dur="500"/>
                                        <p:tgtEl>
                                          <p:spTgt spid="187395">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87395">
                                            <p:txEl>
                                              <p:pRg st="2" end="2"/>
                                            </p:txEl>
                                          </p:spTgt>
                                        </p:tgtEl>
                                        <p:attrNameLst>
                                          <p:attrName>style.visibility</p:attrName>
                                        </p:attrNameLst>
                                      </p:cBhvr>
                                      <p:to>
                                        <p:strVal val="visible"/>
                                      </p:to>
                                    </p:set>
                                    <p:animEffect transition="in" filter="dissolve">
                                      <p:cBhvr>
                                        <p:cTn id="21" dur="500"/>
                                        <p:tgtEl>
                                          <p:spTgt spid="18739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87395">
                                            <p:txEl>
                                              <p:pRg st="3" end="3"/>
                                            </p:txEl>
                                          </p:spTgt>
                                        </p:tgtEl>
                                        <p:attrNameLst>
                                          <p:attrName>style.visibility</p:attrName>
                                        </p:attrNameLst>
                                      </p:cBhvr>
                                      <p:to>
                                        <p:strVal val="visible"/>
                                      </p:to>
                                    </p:set>
                                    <p:animEffect transition="in" filter="dissolve">
                                      <p:cBhvr>
                                        <p:cTn id="26" dur="500"/>
                                        <p:tgtEl>
                                          <p:spTgt spid="18739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87395">
                                            <p:txEl>
                                              <p:pRg st="4" end="4"/>
                                            </p:txEl>
                                          </p:spTgt>
                                        </p:tgtEl>
                                        <p:attrNameLst>
                                          <p:attrName>style.visibility</p:attrName>
                                        </p:attrNameLst>
                                      </p:cBhvr>
                                      <p:to>
                                        <p:strVal val="visible"/>
                                      </p:to>
                                    </p:set>
                                    <p:animEffect transition="in" filter="dissolve">
                                      <p:cBhvr>
                                        <p:cTn id="31" dur="500"/>
                                        <p:tgtEl>
                                          <p:spTgt spid="187395">
                                            <p:txEl>
                                              <p:pRg st="4" end="4"/>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87395">
                                            <p:txEl>
                                              <p:pRg st="5" end="5"/>
                                            </p:txEl>
                                          </p:spTgt>
                                        </p:tgtEl>
                                        <p:attrNameLst>
                                          <p:attrName>style.visibility</p:attrName>
                                        </p:attrNameLst>
                                      </p:cBhvr>
                                      <p:to>
                                        <p:strVal val="visible"/>
                                      </p:to>
                                    </p:set>
                                    <p:animEffect transition="in" filter="dissolve">
                                      <p:cBhvr>
                                        <p:cTn id="34" dur="500"/>
                                        <p:tgtEl>
                                          <p:spTgt spid="1873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4" grpId="0" autoUpdateAnimBg="0"/>
      <p:bldP spid="187395" grpId="0" build="p"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Reliability: </a:t>
            </a:r>
            <a:endParaRPr lang="en-IE" dirty="0"/>
          </a:p>
        </p:txBody>
      </p:sp>
      <p:sp>
        <p:nvSpPr>
          <p:cNvPr id="3" name="Content Placeholder 2"/>
          <p:cNvSpPr>
            <a:spLocks noGrp="1"/>
          </p:cNvSpPr>
          <p:nvPr>
            <p:ph sz="quarter" idx="1"/>
          </p:nvPr>
        </p:nvSpPr>
        <p:spPr/>
        <p:txBody>
          <a:bodyPr>
            <a:normAutofit fontScale="92500" lnSpcReduction="10000"/>
          </a:bodyPr>
          <a:lstStyle/>
          <a:p>
            <a:r>
              <a:rPr lang="en-GB" dirty="0"/>
              <a:t>Cronbach</a:t>
            </a:r>
            <a:r>
              <a:rPr lang="en-GB" altLang="en-US" dirty="0"/>
              <a:t>’</a:t>
            </a:r>
            <a:r>
              <a:rPr lang="en-GB" dirty="0"/>
              <a:t>s Alpha </a:t>
            </a:r>
          </a:p>
          <a:p>
            <a:pPr lvl="1"/>
            <a:r>
              <a:rPr lang="en-GB" dirty="0"/>
              <a:t>Ranges from 0 (no reliability) to 1 (complete reliability)</a:t>
            </a:r>
          </a:p>
          <a:p>
            <a:pPr lvl="1"/>
            <a:r>
              <a:rPr lang="en-GB" dirty="0"/>
              <a:t>Should be .7 or greater to be considered </a:t>
            </a:r>
            <a:r>
              <a:rPr lang="en-GB" altLang="en-US" dirty="0"/>
              <a:t>“</a:t>
            </a:r>
            <a:r>
              <a:rPr lang="en-GB" dirty="0"/>
              <a:t>reliable</a:t>
            </a:r>
            <a:r>
              <a:rPr lang="en-GB" altLang="en-US" dirty="0"/>
              <a:t>”</a:t>
            </a:r>
            <a:r>
              <a:rPr lang="en-GB" dirty="0"/>
              <a:t>.</a:t>
            </a:r>
          </a:p>
          <a:p>
            <a:pPr lvl="1"/>
            <a:r>
              <a:rPr lang="en-IE" dirty="0"/>
              <a:t>The closer Cronbach’s alpha coefficient is to 1.0 the greater the internal consistency of the items in the scale.</a:t>
            </a:r>
          </a:p>
          <a:p>
            <a:pPr lvl="1"/>
            <a:r>
              <a:rPr lang="en-IE" dirty="0"/>
              <a:t>George and </a:t>
            </a:r>
            <a:r>
              <a:rPr lang="en-IE" dirty="0" err="1"/>
              <a:t>Mallery</a:t>
            </a:r>
            <a:r>
              <a:rPr lang="en-IE" dirty="0"/>
              <a:t> provide the following rules of thumb: </a:t>
            </a:r>
          </a:p>
          <a:p>
            <a:pPr lvl="2"/>
            <a:r>
              <a:rPr lang="en-IE" dirty="0"/>
              <a:t> &gt; .9 – Excellent</a:t>
            </a:r>
          </a:p>
          <a:p>
            <a:pPr lvl="2"/>
            <a:r>
              <a:rPr lang="en-IE" dirty="0"/>
              <a:t>&gt; .8 – Good</a:t>
            </a:r>
          </a:p>
          <a:p>
            <a:pPr lvl="2"/>
            <a:r>
              <a:rPr lang="en-IE" dirty="0"/>
              <a:t>&gt; .7 – Acceptable</a:t>
            </a:r>
          </a:p>
          <a:p>
            <a:pPr lvl="2"/>
            <a:r>
              <a:rPr lang="en-IE" dirty="0"/>
              <a:t>&gt; .6 – Questionable </a:t>
            </a:r>
          </a:p>
          <a:p>
            <a:pPr lvl="2"/>
            <a:r>
              <a:rPr lang="en-IE" dirty="0"/>
              <a:t>&gt; .5 – Poor and </a:t>
            </a:r>
          </a:p>
          <a:p>
            <a:pPr lvl="2"/>
            <a:r>
              <a:rPr lang="en-IE" dirty="0"/>
              <a:t>&lt; .5 – Unacceptable</a:t>
            </a:r>
          </a:p>
          <a:p>
            <a:pPr marL="594360" lvl="2" indent="0">
              <a:buNone/>
            </a:pPr>
            <a:r>
              <a:rPr lang="en-IE" dirty="0"/>
              <a:t>George and </a:t>
            </a:r>
            <a:r>
              <a:rPr lang="en-IE" dirty="0" err="1"/>
              <a:t>Mallery</a:t>
            </a:r>
            <a:r>
              <a:rPr lang="en-IE" dirty="0"/>
              <a:t>, SPSS for Windows step by step: A simple guide and reference. 11.0 update (4th ed.)</a:t>
            </a:r>
            <a:endParaRPr lang="en-GB" dirty="0"/>
          </a:p>
          <a:p>
            <a:endParaRPr lang="en-IE" dirty="0"/>
          </a:p>
        </p:txBody>
      </p:sp>
    </p:spTree>
    <p:extLst>
      <p:ext uri="{BB962C8B-B14F-4D97-AF65-F5344CB8AC3E}">
        <p14:creationId xmlns:p14="http://schemas.microsoft.com/office/powerpoint/2010/main" val="14344494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normAutofit fontScale="90000"/>
          </a:bodyPr>
          <a:lstStyle/>
          <a:p>
            <a:r>
              <a:rPr lang="en-US" dirty="0"/>
              <a:t>Item-Total Statistics:  </a:t>
            </a:r>
            <a:br>
              <a:rPr lang="en-US" dirty="0"/>
            </a:br>
            <a:r>
              <a:rPr lang="en-US" dirty="0"/>
              <a:t>Fear of Computers sub-scale</a:t>
            </a:r>
          </a:p>
        </p:txBody>
      </p:sp>
      <p:sp>
        <p:nvSpPr>
          <p:cNvPr id="2" name="Folded Corner 1"/>
          <p:cNvSpPr/>
          <p:nvPr/>
        </p:nvSpPr>
        <p:spPr>
          <a:xfrm>
            <a:off x="1120140" y="4648200"/>
            <a:ext cx="2080260" cy="150114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E" dirty="0"/>
              <a:t>Alpha above .7 is strong, .6 is acceptable</a:t>
            </a:r>
          </a:p>
        </p:txBody>
      </p:sp>
      <p:pic>
        <p:nvPicPr>
          <p:cNvPr id="16386"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22847" t="10741" r="44514" b="35432"/>
          <a:stretch/>
        </p:blipFill>
        <p:spPr bwMode="auto">
          <a:xfrm>
            <a:off x="3439676" y="1430866"/>
            <a:ext cx="5704324" cy="5291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69867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22708" t="36296" r="44861" b="28249"/>
          <a:stretch/>
        </p:blipFill>
        <p:spPr bwMode="auto">
          <a:xfrm>
            <a:off x="371818" y="1727199"/>
            <a:ext cx="5520983" cy="3395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5777" name="Title 1"/>
          <p:cNvSpPr>
            <a:spLocks noGrp="1"/>
          </p:cNvSpPr>
          <p:nvPr>
            <p:ph type="title"/>
          </p:nvPr>
        </p:nvSpPr>
        <p:spPr/>
        <p:txBody>
          <a:bodyPr>
            <a:normAutofit fontScale="90000"/>
          </a:bodyPr>
          <a:lstStyle/>
          <a:p>
            <a:r>
              <a:rPr lang="en-US" dirty="0"/>
              <a:t>Item-Total Statistics:  </a:t>
            </a:r>
            <a:br>
              <a:rPr lang="en-US" dirty="0"/>
            </a:br>
            <a:r>
              <a:rPr lang="en-US" dirty="0"/>
              <a:t>Fear of Statistics sub-scale</a:t>
            </a:r>
          </a:p>
        </p:txBody>
      </p:sp>
      <p:sp>
        <p:nvSpPr>
          <p:cNvPr id="5" name="Oval 4"/>
          <p:cNvSpPr>
            <a:spLocks noChangeArrowheads="1"/>
          </p:cNvSpPr>
          <p:nvPr/>
        </p:nvSpPr>
        <p:spPr bwMode="auto">
          <a:xfrm>
            <a:off x="1032933" y="3606800"/>
            <a:ext cx="685800" cy="152400"/>
          </a:xfrm>
          <a:prstGeom prst="ellipse">
            <a:avLst/>
          </a:prstGeom>
          <a:noFill/>
          <a:ln w="22225">
            <a:solidFill>
              <a:srgbClr val="FF0000"/>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2" name="Folded Corner 1"/>
          <p:cNvSpPr/>
          <p:nvPr/>
        </p:nvSpPr>
        <p:spPr>
          <a:xfrm>
            <a:off x="6294120" y="4648200"/>
            <a:ext cx="2080260" cy="150114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E" dirty="0"/>
              <a:t>Look for items that would improve alpha if removed</a:t>
            </a:r>
          </a:p>
        </p:txBody>
      </p:sp>
      <p:cxnSp>
        <p:nvCxnSpPr>
          <p:cNvPr id="4" name="Straight Arrow Connector 3"/>
          <p:cNvCxnSpPr>
            <a:endCxn id="5" idx="3"/>
          </p:cNvCxnSpPr>
          <p:nvPr/>
        </p:nvCxnSpPr>
        <p:spPr>
          <a:xfrm flipH="1" flipV="1">
            <a:off x="1133366" y="3736882"/>
            <a:ext cx="5614567" cy="19273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843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Collinearity – Why is it a problem? </a:t>
            </a:r>
          </a:p>
        </p:txBody>
      </p:sp>
      <p:sp>
        <p:nvSpPr>
          <p:cNvPr id="3" name="Content Placeholder 2"/>
          <p:cNvSpPr>
            <a:spLocks noGrp="1"/>
          </p:cNvSpPr>
          <p:nvPr>
            <p:ph sz="quarter" idx="1"/>
          </p:nvPr>
        </p:nvSpPr>
        <p:spPr/>
        <p:txBody>
          <a:bodyPr/>
          <a:lstStyle/>
          <a:p>
            <a:r>
              <a:rPr lang="en-IE" dirty="0"/>
              <a:t>You are introducing bias</a:t>
            </a:r>
          </a:p>
          <a:p>
            <a:pPr lvl="1"/>
            <a:r>
              <a:rPr lang="en-IE" dirty="0"/>
              <a:t>Over-representing a concept</a:t>
            </a:r>
          </a:p>
          <a:p>
            <a:r>
              <a:rPr lang="en-IE" dirty="0"/>
              <a:t>Increasing possibility of a Type I error</a:t>
            </a:r>
          </a:p>
        </p:txBody>
      </p:sp>
    </p:spTree>
    <p:extLst>
      <p:ext uri="{BB962C8B-B14F-4D97-AF65-F5344CB8AC3E}">
        <p14:creationId xmlns:p14="http://schemas.microsoft.com/office/powerpoint/2010/main" val="3925575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In R</a:t>
            </a:r>
          </a:p>
        </p:txBody>
      </p:sp>
      <p:sp>
        <p:nvSpPr>
          <p:cNvPr id="3" name="Content Placeholder 2"/>
          <p:cNvSpPr>
            <a:spLocks noGrp="1"/>
          </p:cNvSpPr>
          <p:nvPr>
            <p:ph sz="quarter" idx="1"/>
          </p:nvPr>
        </p:nvSpPr>
        <p:spPr/>
        <p:txBody>
          <a:bodyPr>
            <a:normAutofit/>
          </a:bodyPr>
          <a:lstStyle/>
          <a:p>
            <a:pPr marL="0" indent="0">
              <a:buNone/>
            </a:pPr>
            <a:r>
              <a:rPr lang="en-IE" sz="1800" dirty="0">
                <a:latin typeface="Courier New" panose="02070309020205020404" pitchFamily="49" charset="0"/>
                <a:cs typeface="Courier New" panose="02070309020205020404" pitchFamily="49" charset="0"/>
              </a:rPr>
              <a:t>#Reliability analysis</a:t>
            </a:r>
          </a:p>
          <a:p>
            <a:pPr marL="0" indent="0">
              <a:buNone/>
            </a:pPr>
            <a:endParaRPr lang="en-IE" sz="1800" dirty="0">
              <a:latin typeface="Courier New" panose="02070309020205020404" pitchFamily="49" charset="0"/>
              <a:cs typeface="Courier New" panose="02070309020205020404" pitchFamily="49" charset="0"/>
            </a:endParaRPr>
          </a:p>
          <a:p>
            <a:pPr marL="0" indent="0">
              <a:buNone/>
            </a:pPr>
            <a:r>
              <a:rPr lang="en-IE" sz="1800" dirty="0" err="1">
                <a:latin typeface="Courier New" panose="02070309020205020404" pitchFamily="49" charset="0"/>
                <a:cs typeface="Courier New" panose="02070309020205020404" pitchFamily="49" charset="0"/>
              </a:rPr>
              <a:t>computerFear</a:t>
            </a:r>
            <a:r>
              <a:rPr lang="en-IE" sz="1800" dirty="0">
                <a:latin typeface="Courier New" panose="02070309020205020404" pitchFamily="49" charset="0"/>
                <a:cs typeface="Courier New" panose="02070309020205020404" pitchFamily="49" charset="0"/>
              </a:rPr>
              <a:t>&lt;-</a:t>
            </a:r>
            <a:r>
              <a:rPr lang="en-IE" sz="1800" dirty="0" err="1">
                <a:latin typeface="Courier New" panose="02070309020205020404" pitchFamily="49" charset="0"/>
                <a:cs typeface="Courier New" panose="02070309020205020404" pitchFamily="49" charset="0"/>
              </a:rPr>
              <a:t>raqData</a:t>
            </a:r>
            <a:r>
              <a:rPr lang="en-IE" sz="1800" dirty="0">
                <a:latin typeface="Courier New" panose="02070309020205020404" pitchFamily="49" charset="0"/>
                <a:cs typeface="Courier New" panose="02070309020205020404" pitchFamily="49" charset="0"/>
              </a:rPr>
              <a:t>[,c(6, 7, 10, 13, 14, 15, 18)]</a:t>
            </a:r>
          </a:p>
          <a:p>
            <a:pPr marL="0" indent="0">
              <a:buNone/>
            </a:pPr>
            <a:r>
              <a:rPr lang="en-IE" sz="1800" dirty="0" err="1">
                <a:latin typeface="Courier New" panose="02070309020205020404" pitchFamily="49" charset="0"/>
                <a:cs typeface="Courier New" panose="02070309020205020404" pitchFamily="49" charset="0"/>
              </a:rPr>
              <a:t>statisticsFear</a:t>
            </a:r>
            <a:r>
              <a:rPr lang="en-IE" sz="1800" dirty="0">
                <a:latin typeface="Courier New" panose="02070309020205020404" pitchFamily="49" charset="0"/>
                <a:cs typeface="Courier New" panose="02070309020205020404" pitchFamily="49" charset="0"/>
              </a:rPr>
              <a:t> &lt;- </a:t>
            </a:r>
            <a:r>
              <a:rPr lang="en-IE" sz="1800" dirty="0" err="1">
                <a:latin typeface="Courier New" panose="02070309020205020404" pitchFamily="49" charset="0"/>
                <a:cs typeface="Courier New" panose="02070309020205020404" pitchFamily="49" charset="0"/>
              </a:rPr>
              <a:t>raqData</a:t>
            </a:r>
            <a:r>
              <a:rPr lang="en-IE" sz="1800" dirty="0">
                <a:latin typeface="Courier New" panose="02070309020205020404" pitchFamily="49" charset="0"/>
                <a:cs typeface="Courier New" panose="02070309020205020404" pitchFamily="49" charset="0"/>
              </a:rPr>
              <a:t>[, c(1, 3, 4, 5, 12, 16, 20, 21)]</a:t>
            </a:r>
          </a:p>
          <a:p>
            <a:pPr marL="0" indent="0">
              <a:buNone/>
            </a:pPr>
            <a:r>
              <a:rPr lang="en-IE" sz="1800" dirty="0" err="1">
                <a:latin typeface="Courier New" panose="02070309020205020404" pitchFamily="49" charset="0"/>
                <a:cs typeface="Courier New" panose="02070309020205020404" pitchFamily="49" charset="0"/>
              </a:rPr>
              <a:t>mathFear</a:t>
            </a:r>
            <a:r>
              <a:rPr lang="en-IE" sz="1800" dirty="0">
                <a:latin typeface="Courier New" panose="02070309020205020404" pitchFamily="49" charset="0"/>
                <a:cs typeface="Courier New" panose="02070309020205020404" pitchFamily="49" charset="0"/>
              </a:rPr>
              <a:t> &lt;- </a:t>
            </a:r>
            <a:r>
              <a:rPr lang="en-IE" sz="1800" dirty="0" err="1">
                <a:latin typeface="Courier New" panose="02070309020205020404" pitchFamily="49" charset="0"/>
                <a:cs typeface="Courier New" panose="02070309020205020404" pitchFamily="49" charset="0"/>
              </a:rPr>
              <a:t>raqData</a:t>
            </a:r>
            <a:r>
              <a:rPr lang="en-IE" sz="1800" dirty="0">
                <a:latin typeface="Courier New" panose="02070309020205020404" pitchFamily="49" charset="0"/>
                <a:cs typeface="Courier New" panose="02070309020205020404" pitchFamily="49" charset="0"/>
              </a:rPr>
              <a:t>[, c(8, 11, 17)]</a:t>
            </a:r>
          </a:p>
          <a:p>
            <a:pPr marL="0" indent="0">
              <a:buNone/>
            </a:pPr>
            <a:r>
              <a:rPr lang="en-IE" sz="1800" dirty="0" err="1">
                <a:latin typeface="Courier New" panose="02070309020205020404" pitchFamily="49" charset="0"/>
                <a:cs typeface="Courier New" panose="02070309020205020404" pitchFamily="49" charset="0"/>
              </a:rPr>
              <a:t>peerEvaluation</a:t>
            </a:r>
            <a:r>
              <a:rPr lang="en-IE" sz="1800" dirty="0">
                <a:latin typeface="Courier New" panose="02070309020205020404" pitchFamily="49" charset="0"/>
                <a:cs typeface="Courier New" panose="02070309020205020404" pitchFamily="49" charset="0"/>
              </a:rPr>
              <a:t> &lt;- </a:t>
            </a:r>
            <a:r>
              <a:rPr lang="en-IE" sz="1800" dirty="0" err="1">
                <a:latin typeface="Courier New" panose="02070309020205020404" pitchFamily="49" charset="0"/>
                <a:cs typeface="Courier New" panose="02070309020205020404" pitchFamily="49" charset="0"/>
              </a:rPr>
              <a:t>raqData</a:t>
            </a:r>
            <a:r>
              <a:rPr lang="en-IE" sz="1800" dirty="0">
                <a:latin typeface="Courier New" panose="02070309020205020404" pitchFamily="49" charset="0"/>
                <a:cs typeface="Courier New" panose="02070309020205020404" pitchFamily="49" charset="0"/>
              </a:rPr>
              <a:t>[, c(2, 9, 19, 22, 23)]</a:t>
            </a:r>
          </a:p>
          <a:p>
            <a:pPr marL="0" indent="0">
              <a:buNone/>
            </a:pPr>
            <a:endParaRPr lang="en-IE" sz="1800" dirty="0">
              <a:latin typeface="Courier New" panose="02070309020205020404" pitchFamily="49" charset="0"/>
              <a:cs typeface="Courier New" panose="02070309020205020404" pitchFamily="49" charset="0"/>
            </a:endParaRPr>
          </a:p>
          <a:p>
            <a:pPr marL="0" indent="0">
              <a:buNone/>
            </a:pPr>
            <a:endParaRPr lang="en-IE" sz="1800" dirty="0">
              <a:latin typeface="Courier New" panose="02070309020205020404" pitchFamily="49" charset="0"/>
              <a:cs typeface="Courier New" panose="02070309020205020404" pitchFamily="49" charset="0"/>
            </a:endParaRPr>
          </a:p>
          <a:p>
            <a:pPr marL="0" indent="0">
              <a:buNone/>
            </a:pPr>
            <a:r>
              <a:rPr lang="en-IE" sz="1800" dirty="0">
                <a:latin typeface="Courier New" panose="02070309020205020404" pitchFamily="49" charset="0"/>
                <a:cs typeface="Courier New" panose="02070309020205020404" pitchFamily="49" charset="0"/>
              </a:rPr>
              <a:t>alpha(</a:t>
            </a:r>
            <a:r>
              <a:rPr lang="en-IE" sz="1800" dirty="0" err="1">
                <a:latin typeface="Courier New" panose="02070309020205020404" pitchFamily="49" charset="0"/>
                <a:cs typeface="Courier New" panose="02070309020205020404" pitchFamily="49" charset="0"/>
              </a:rPr>
              <a:t>computerFear</a:t>
            </a:r>
            <a:r>
              <a:rPr lang="en-IE" sz="1800" dirty="0">
                <a:latin typeface="Courier New" panose="02070309020205020404" pitchFamily="49" charset="0"/>
                <a:cs typeface="Courier New" panose="02070309020205020404" pitchFamily="49" charset="0"/>
              </a:rPr>
              <a:t>)</a:t>
            </a:r>
          </a:p>
          <a:p>
            <a:pPr marL="0" indent="0">
              <a:buNone/>
            </a:pPr>
            <a:r>
              <a:rPr lang="en-IE" sz="1800" dirty="0">
                <a:latin typeface="Courier New" panose="02070309020205020404" pitchFamily="49" charset="0"/>
                <a:cs typeface="Courier New" panose="02070309020205020404" pitchFamily="49" charset="0"/>
              </a:rPr>
              <a:t>alpha(</a:t>
            </a:r>
            <a:r>
              <a:rPr lang="en-IE" sz="1800" dirty="0" err="1">
                <a:latin typeface="Courier New" panose="02070309020205020404" pitchFamily="49" charset="0"/>
                <a:cs typeface="Courier New" panose="02070309020205020404" pitchFamily="49" charset="0"/>
              </a:rPr>
              <a:t>statisticsFear</a:t>
            </a:r>
            <a:r>
              <a:rPr lang="en-IE" sz="1800" dirty="0">
                <a:latin typeface="Courier New" panose="02070309020205020404" pitchFamily="49" charset="0"/>
                <a:cs typeface="Courier New" panose="02070309020205020404" pitchFamily="49" charset="0"/>
              </a:rPr>
              <a:t>, keys = c(1, -1, 1, 1, 1, 1, 1, 1))</a:t>
            </a:r>
          </a:p>
          <a:p>
            <a:pPr marL="0" indent="0">
              <a:buNone/>
            </a:pPr>
            <a:r>
              <a:rPr lang="en-IE" sz="1800" dirty="0">
                <a:latin typeface="Courier New" panose="02070309020205020404" pitchFamily="49" charset="0"/>
                <a:cs typeface="Courier New" panose="02070309020205020404" pitchFamily="49" charset="0"/>
              </a:rPr>
              <a:t>alpha(</a:t>
            </a:r>
            <a:r>
              <a:rPr lang="en-IE" sz="1800" dirty="0" err="1">
                <a:latin typeface="Courier New" panose="02070309020205020404" pitchFamily="49" charset="0"/>
                <a:cs typeface="Courier New" panose="02070309020205020404" pitchFamily="49" charset="0"/>
              </a:rPr>
              <a:t>mathFear</a:t>
            </a:r>
            <a:r>
              <a:rPr lang="en-IE" sz="1800" dirty="0">
                <a:latin typeface="Courier New" panose="02070309020205020404" pitchFamily="49" charset="0"/>
                <a:cs typeface="Courier New" panose="02070309020205020404" pitchFamily="49" charset="0"/>
              </a:rPr>
              <a:t>)</a:t>
            </a:r>
          </a:p>
          <a:p>
            <a:pPr marL="0" indent="0">
              <a:buNone/>
            </a:pPr>
            <a:r>
              <a:rPr lang="en-IE" sz="1800" dirty="0">
                <a:latin typeface="Courier New" panose="02070309020205020404" pitchFamily="49" charset="0"/>
                <a:cs typeface="Courier New" panose="02070309020205020404" pitchFamily="49" charset="0"/>
              </a:rPr>
              <a:t>alpha(</a:t>
            </a:r>
            <a:r>
              <a:rPr lang="en-IE" sz="1800" dirty="0" err="1">
                <a:latin typeface="Courier New" panose="02070309020205020404" pitchFamily="49" charset="0"/>
                <a:cs typeface="Courier New" panose="02070309020205020404" pitchFamily="49" charset="0"/>
              </a:rPr>
              <a:t>peerEvaluation</a:t>
            </a:r>
            <a:r>
              <a:rPr lang="en-IE" sz="1800" dirty="0">
                <a:latin typeface="Courier New" panose="02070309020205020404" pitchFamily="49" charset="0"/>
                <a:cs typeface="Courier New" panose="02070309020205020404" pitchFamily="49" charset="0"/>
              </a:rPr>
              <a:t>)</a:t>
            </a:r>
          </a:p>
          <a:p>
            <a:pPr marL="0" indent="0">
              <a:buNone/>
            </a:pPr>
            <a:r>
              <a:rPr lang="en-IE" sz="1800" dirty="0">
                <a:latin typeface="Courier New" panose="02070309020205020404" pitchFamily="49" charset="0"/>
                <a:cs typeface="Courier New" panose="02070309020205020404" pitchFamily="49" charset="0"/>
              </a:rPr>
              <a:t>alpha(</a:t>
            </a:r>
            <a:r>
              <a:rPr lang="en-IE" sz="1800" dirty="0" err="1">
                <a:latin typeface="Courier New" panose="02070309020205020404" pitchFamily="49" charset="0"/>
                <a:cs typeface="Courier New" panose="02070309020205020404" pitchFamily="49" charset="0"/>
              </a:rPr>
              <a:t>statisticsFear</a:t>
            </a:r>
            <a:r>
              <a:rPr lang="en-IE" sz="1800" dirty="0">
                <a:latin typeface="Courier New" panose="02070309020205020404" pitchFamily="49" charset="0"/>
                <a:cs typeface="Courier New" panose="02070309020205020404" pitchFamily="49" charset="0"/>
              </a:rPr>
              <a:t>) #for illustrative purposes</a:t>
            </a:r>
          </a:p>
        </p:txBody>
      </p:sp>
    </p:spTree>
    <p:extLst>
      <p:ext uri="{BB962C8B-B14F-4D97-AF65-F5344CB8AC3E}">
        <p14:creationId xmlns:p14="http://schemas.microsoft.com/office/powerpoint/2010/main" val="14515042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t>Reporting the Results</a:t>
            </a:r>
            <a:br>
              <a:rPr lang="en-US"/>
            </a:br>
            <a:endParaRPr lang="en-IE" dirty="0"/>
          </a:p>
        </p:txBody>
      </p:sp>
      <p:sp>
        <p:nvSpPr>
          <p:cNvPr id="4" name="Content Placeholder 3"/>
          <p:cNvSpPr>
            <a:spLocks noGrp="1"/>
          </p:cNvSpPr>
          <p:nvPr>
            <p:ph sz="quarter" idx="1"/>
          </p:nvPr>
        </p:nvSpPr>
        <p:spPr/>
        <p:txBody>
          <a:bodyPr>
            <a:normAutofit fontScale="77500" lnSpcReduction="20000"/>
          </a:bodyPr>
          <a:lstStyle/>
          <a:p>
            <a:pPr marL="0" indent="0">
              <a:buNone/>
            </a:pPr>
            <a:r>
              <a:rPr lang="en-US" dirty="0"/>
              <a:t>A principal component analysis (PCA) was conducted on the 23 items with orthogonal rotation (</a:t>
            </a:r>
            <a:r>
              <a:rPr lang="en-US" dirty="0" err="1"/>
              <a:t>varimax</a:t>
            </a:r>
            <a:r>
              <a:rPr lang="en-US" dirty="0"/>
              <a:t>).  Bartlett</a:t>
            </a:r>
            <a:r>
              <a:rPr lang="ja-JP" altLang="en-US" dirty="0"/>
              <a:t>’</a:t>
            </a:r>
            <a:r>
              <a:rPr lang="en-US" altLang="ja-JP" dirty="0"/>
              <a:t>s test of </a:t>
            </a:r>
            <a:r>
              <a:rPr lang="en-US" altLang="ja-JP" dirty="0" err="1"/>
              <a:t>sphericity</a:t>
            </a:r>
            <a:r>
              <a:rPr lang="en-US" altLang="ja-JP" dirty="0"/>
              <a:t>, Χ2(253) = 19334.49, p&lt; .001, indicated that correlations between items were sufficiently large for PCA.  An initial analysis was run to obtain eigenvalues for each component in the data.  Four components had eigenvalues over Kaiser</a:t>
            </a:r>
            <a:r>
              <a:rPr lang="ja-JP" altLang="en-US" dirty="0"/>
              <a:t>’</a:t>
            </a:r>
            <a:r>
              <a:rPr lang="en-US" altLang="ja-JP" dirty="0"/>
              <a:t>s criterion of 1 and in combination explained 50.94% of the variance.  The scree plot was slightly ambiguous and showed inflexions that would justify retaining either 2 or 4 factors.  </a:t>
            </a:r>
          </a:p>
          <a:p>
            <a:pPr marL="0" indent="0">
              <a:buNone/>
            </a:pPr>
            <a:r>
              <a:rPr lang="en-US" dirty="0"/>
              <a:t>Given the large sample size, and the convergence of the scree plot and Kaiser</a:t>
            </a:r>
            <a:r>
              <a:rPr lang="ja-JP" altLang="en-US" dirty="0"/>
              <a:t>’</a:t>
            </a:r>
            <a:r>
              <a:rPr lang="en-US" altLang="ja-JP" dirty="0"/>
              <a:t>s criterion on four components, four components were retained in the final analysis.  Component 1 represents a fear of computers, component 2 a fear of statistics, component 3 a fear of math, and component 4 peer evaluation concerns.  </a:t>
            </a:r>
          </a:p>
          <a:p>
            <a:pPr marL="0" indent="0">
              <a:buNone/>
            </a:pPr>
            <a:r>
              <a:rPr lang="en-US" dirty="0"/>
              <a:t>The fear of computers, and fear of math subscales of the RAQ all had high reliabilities, all Cronbach</a:t>
            </a:r>
            <a:r>
              <a:rPr lang="ja-JP" altLang="en-US" dirty="0"/>
              <a:t>’</a:t>
            </a:r>
            <a:r>
              <a:rPr lang="en-US" altLang="ja-JP" dirty="0"/>
              <a:t>s α = .82.  The fear of statistics had an acceptable reliability of Cronbach’s α = .61 of However, the fear of negative peer evaluation subscale had a relatively low reliability, Cronbach</a:t>
            </a:r>
            <a:r>
              <a:rPr lang="ja-JP" altLang="en-US" dirty="0"/>
              <a:t>’</a:t>
            </a:r>
            <a:r>
              <a:rPr lang="en-US" altLang="ja-JP" dirty="0"/>
              <a:t>s α= .57.</a:t>
            </a:r>
            <a:endParaRPr lang="en-IE" dirty="0"/>
          </a:p>
        </p:txBody>
      </p:sp>
    </p:spTree>
    <p:extLst>
      <p:ext uri="{BB962C8B-B14F-4D97-AF65-F5344CB8AC3E}">
        <p14:creationId xmlns:p14="http://schemas.microsoft.com/office/powerpoint/2010/main" val="9183733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GB" dirty="0"/>
              <a:t>The End?</a:t>
            </a:r>
          </a:p>
        </p:txBody>
      </p:sp>
      <p:sp>
        <p:nvSpPr>
          <p:cNvPr id="194563" name="Rectangle 3"/>
          <p:cNvSpPr>
            <a:spLocks noGrp="1" noChangeArrowheads="1"/>
          </p:cNvSpPr>
          <p:nvPr>
            <p:ph sz="quarter" idx="1"/>
          </p:nvPr>
        </p:nvSpPr>
        <p:spPr/>
        <p:txBody>
          <a:bodyPr/>
          <a:lstStyle/>
          <a:p>
            <a:r>
              <a:rPr lang="en-GB" dirty="0"/>
              <a:t>Describe Factor Structure/Reliability</a:t>
            </a:r>
          </a:p>
          <a:p>
            <a:r>
              <a:rPr lang="en-GB" dirty="0"/>
              <a:t>What items should be retained?</a:t>
            </a:r>
          </a:p>
          <a:p>
            <a:pPr lvl="1"/>
            <a:r>
              <a:rPr lang="en-GB" dirty="0"/>
              <a:t>What items did you eliminate and why?</a:t>
            </a:r>
          </a:p>
          <a:p>
            <a:r>
              <a:rPr lang="en-GB" dirty="0"/>
              <a:t>Application</a:t>
            </a:r>
          </a:p>
          <a:p>
            <a:pPr lvl="1"/>
            <a:r>
              <a:rPr lang="en-GB" dirty="0"/>
              <a:t>How does it fit in with your theory?</a:t>
            </a:r>
          </a:p>
          <a:p>
            <a:pPr lvl="1"/>
            <a:r>
              <a:rPr lang="en-GB" dirty="0"/>
              <a:t>Where will your questionnaire be used? (if you are this is your research focus)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94562"/>
                                        </p:tgtEl>
                                        <p:attrNameLst>
                                          <p:attrName>style.visibility</p:attrName>
                                        </p:attrNameLst>
                                      </p:cBhvr>
                                      <p:to>
                                        <p:strVal val="visible"/>
                                      </p:to>
                                    </p:set>
                                    <p:animEffect transition="in" filter="dissolve">
                                      <p:cBhvr>
                                        <p:cTn id="7" dur="500"/>
                                        <p:tgtEl>
                                          <p:spTgt spid="19456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4563">
                                            <p:txEl>
                                              <p:pRg st="0" end="0"/>
                                            </p:txEl>
                                          </p:spTgt>
                                        </p:tgtEl>
                                        <p:attrNameLst>
                                          <p:attrName>style.visibility</p:attrName>
                                        </p:attrNameLst>
                                      </p:cBhvr>
                                      <p:to>
                                        <p:strVal val="visible"/>
                                      </p:to>
                                    </p:set>
                                    <p:animEffect transition="in" filter="dissolve">
                                      <p:cBhvr>
                                        <p:cTn id="12" dur="500"/>
                                        <p:tgtEl>
                                          <p:spTgt spid="19456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4563">
                                            <p:txEl>
                                              <p:pRg st="1" end="1"/>
                                            </p:txEl>
                                          </p:spTgt>
                                        </p:tgtEl>
                                        <p:attrNameLst>
                                          <p:attrName>style.visibility</p:attrName>
                                        </p:attrNameLst>
                                      </p:cBhvr>
                                      <p:to>
                                        <p:strVal val="visible"/>
                                      </p:to>
                                    </p:set>
                                    <p:animEffect transition="in" filter="dissolve">
                                      <p:cBhvr>
                                        <p:cTn id="17" dur="500"/>
                                        <p:tgtEl>
                                          <p:spTgt spid="194563">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94563">
                                            <p:txEl>
                                              <p:pRg st="2" end="2"/>
                                            </p:txEl>
                                          </p:spTgt>
                                        </p:tgtEl>
                                        <p:attrNameLst>
                                          <p:attrName>style.visibility</p:attrName>
                                        </p:attrNameLst>
                                      </p:cBhvr>
                                      <p:to>
                                        <p:strVal val="visible"/>
                                      </p:to>
                                    </p:set>
                                    <p:animEffect transition="in" filter="dissolve">
                                      <p:cBhvr>
                                        <p:cTn id="20" dur="500"/>
                                        <p:tgtEl>
                                          <p:spTgt spid="19456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94563">
                                            <p:txEl>
                                              <p:pRg st="3" end="3"/>
                                            </p:txEl>
                                          </p:spTgt>
                                        </p:tgtEl>
                                        <p:attrNameLst>
                                          <p:attrName>style.visibility</p:attrName>
                                        </p:attrNameLst>
                                      </p:cBhvr>
                                      <p:to>
                                        <p:strVal val="visible"/>
                                      </p:to>
                                    </p:set>
                                    <p:animEffect transition="in" filter="dissolve">
                                      <p:cBhvr>
                                        <p:cTn id="25" dur="500"/>
                                        <p:tgtEl>
                                          <p:spTgt spid="194563">
                                            <p:txEl>
                                              <p:pRg st="3" end="3"/>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94563">
                                            <p:txEl>
                                              <p:pRg st="4" end="4"/>
                                            </p:txEl>
                                          </p:spTgt>
                                        </p:tgtEl>
                                        <p:attrNameLst>
                                          <p:attrName>style.visibility</p:attrName>
                                        </p:attrNameLst>
                                      </p:cBhvr>
                                      <p:to>
                                        <p:strVal val="visible"/>
                                      </p:to>
                                    </p:set>
                                    <p:animEffect transition="in" filter="dissolve">
                                      <p:cBhvr>
                                        <p:cTn id="28" dur="500"/>
                                        <p:tgtEl>
                                          <p:spTgt spid="194563">
                                            <p:txEl>
                                              <p:pRg st="4" end="4"/>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94563">
                                            <p:txEl>
                                              <p:pRg st="5" end="5"/>
                                            </p:txEl>
                                          </p:spTgt>
                                        </p:tgtEl>
                                        <p:attrNameLst>
                                          <p:attrName>style.visibility</p:attrName>
                                        </p:attrNameLst>
                                      </p:cBhvr>
                                      <p:to>
                                        <p:strVal val="visible"/>
                                      </p:to>
                                    </p:set>
                                    <p:animEffect transition="in" filter="dissolve">
                                      <p:cBhvr>
                                        <p:cTn id="31" dur="500"/>
                                        <p:tgtEl>
                                          <p:spTgt spid="1945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2" grpId="0" autoUpdateAnimBg="0"/>
      <p:bldP spid="194563" grpId="0" build="p"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Exploratory Factor Analysis (EFA)</a:t>
            </a:r>
          </a:p>
        </p:txBody>
      </p:sp>
      <p:sp>
        <p:nvSpPr>
          <p:cNvPr id="3" name="Content Placeholder 2"/>
          <p:cNvSpPr>
            <a:spLocks noGrp="1"/>
          </p:cNvSpPr>
          <p:nvPr>
            <p:ph sz="quarter" idx="1"/>
          </p:nvPr>
        </p:nvSpPr>
        <p:spPr/>
        <p:txBody>
          <a:bodyPr>
            <a:normAutofit/>
          </a:bodyPr>
          <a:lstStyle/>
          <a:p>
            <a:r>
              <a:rPr lang="en-IE" dirty="0"/>
              <a:t>Is a variable reduction technique which identifies the number of latent constructs and the underlying factor structure of a set of variables  </a:t>
            </a:r>
          </a:p>
          <a:p>
            <a:r>
              <a:rPr lang="en-IE" dirty="0"/>
              <a:t>Hypothesizes an underlying construct, a variable not measured directly  </a:t>
            </a:r>
          </a:p>
          <a:p>
            <a:r>
              <a:rPr lang="en-IE" dirty="0"/>
              <a:t>Estimates factors which influence responses on observed variables  </a:t>
            </a:r>
          </a:p>
          <a:p>
            <a:r>
              <a:rPr lang="en-IE" dirty="0"/>
              <a:t>Allows you to describe and identify the number of latent constructs (factors) </a:t>
            </a:r>
          </a:p>
          <a:p>
            <a:r>
              <a:rPr lang="en-IE" dirty="0"/>
              <a:t>Includes unique factors, error due to unreliability in measurement  </a:t>
            </a:r>
          </a:p>
        </p:txBody>
      </p:sp>
    </p:spTree>
    <p:extLst>
      <p:ext uri="{BB962C8B-B14F-4D97-AF65-F5344CB8AC3E}">
        <p14:creationId xmlns:p14="http://schemas.microsoft.com/office/powerpoint/2010/main" val="25473522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Exploratory Factor Analysis (EFA)</a:t>
            </a:r>
          </a:p>
        </p:txBody>
      </p:sp>
      <p:sp>
        <p:nvSpPr>
          <p:cNvPr id="3" name="Content Placeholder 2"/>
          <p:cNvSpPr>
            <a:spLocks noGrp="1"/>
          </p:cNvSpPr>
          <p:nvPr>
            <p:ph sz="quarter" idx="1"/>
          </p:nvPr>
        </p:nvSpPr>
        <p:spPr/>
        <p:txBody>
          <a:bodyPr>
            <a:normAutofit fontScale="92500" lnSpcReduction="10000"/>
          </a:bodyPr>
          <a:lstStyle/>
          <a:p>
            <a:r>
              <a:rPr lang="en-IE" dirty="0"/>
              <a:t>Traditionally has been used to explore the possible underlying factor structure of a set of measured variables without imposing any preconceived structure on the outcome  </a:t>
            </a:r>
          </a:p>
          <a:p>
            <a:r>
              <a:rPr lang="en-IE" dirty="0"/>
              <a:t>Since measurement is not perfect, error or unreliability is estimated and specified explicitly in the diagram. </a:t>
            </a:r>
          </a:p>
          <a:p>
            <a:r>
              <a:rPr lang="en-IE" dirty="0"/>
              <a:t>Factor loadings (parameter estimates) help interpret factors. </a:t>
            </a:r>
          </a:p>
          <a:p>
            <a:r>
              <a:rPr lang="en-IE" dirty="0"/>
              <a:t>Loadings are the correlation between observed variables and factors</a:t>
            </a:r>
          </a:p>
          <a:p>
            <a:pPr lvl="1"/>
            <a:r>
              <a:rPr lang="en-IE" dirty="0"/>
              <a:t>are standardized regression weights if variables are standardized (weights used to predict variables from factor), and are path coefficients in path analysis. </a:t>
            </a:r>
          </a:p>
          <a:p>
            <a:r>
              <a:rPr lang="en-IE" dirty="0"/>
              <a:t>Standardized linear weights represent the effect size of the factor on variability of observed variables. </a:t>
            </a:r>
          </a:p>
        </p:txBody>
      </p:sp>
    </p:spTree>
    <p:extLst>
      <p:ext uri="{BB962C8B-B14F-4D97-AF65-F5344CB8AC3E}">
        <p14:creationId xmlns:p14="http://schemas.microsoft.com/office/powerpoint/2010/main" val="13521998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Principal  Component Analysis (PCA)</a:t>
            </a:r>
          </a:p>
        </p:txBody>
      </p:sp>
      <p:sp>
        <p:nvSpPr>
          <p:cNvPr id="3" name="Content Placeholder 2"/>
          <p:cNvSpPr>
            <a:spLocks noGrp="1"/>
          </p:cNvSpPr>
          <p:nvPr>
            <p:ph sz="quarter" idx="1"/>
          </p:nvPr>
        </p:nvSpPr>
        <p:spPr/>
        <p:txBody>
          <a:bodyPr>
            <a:normAutofit/>
          </a:bodyPr>
          <a:lstStyle/>
          <a:p>
            <a:r>
              <a:rPr lang="en-IE" dirty="0"/>
              <a:t>Is a large sample procedure</a:t>
            </a:r>
          </a:p>
          <a:p>
            <a:r>
              <a:rPr lang="en-IE" dirty="0"/>
              <a:t>Is a variable reduction technique  </a:t>
            </a:r>
          </a:p>
          <a:p>
            <a:r>
              <a:rPr lang="en-IE" dirty="0"/>
              <a:t>Is used when variables are highly correlated  </a:t>
            </a:r>
          </a:p>
          <a:p>
            <a:r>
              <a:rPr lang="en-IE" dirty="0"/>
              <a:t>Reduces the number of observed variables to a smaller number of principal components which account for most of the variance of the observed variables </a:t>
            </a:r>
          </a:p>
          <a:p>
            <a:r>
              <a:rPr lang="en-IE" dirty="0"/>
              <a:t>The total amount of variance in PCA is equal to the number of observed variables being </a:t>
            </a:r>
            <a:r>
              <a:rPr lang="en-IE" dirty="0" err="1"/>
              <a:t>analyzed</a:t>
            </a:r>
            <a:r>
              <a:rPr lang="en-IE" dirty="0"/>
              <a:t>. </a:t>
            </a:r>
          </a:p>
          <a:p>
            <a:r>
              <a:rPr lang="en-IE" dirty="0"/>
              <a:t>In PCA, observed variables are standardized, </a:t>
            </a:r>
          </a:p>
          <a:p>
            <a:pPr lvl="1"/>
            <a:r>
              <a:rPr lang="en-IE" dirty="0"/>
              <a:t>e.g., mean=0, standard deviation=1, diagonals of the matrix are equal to 1. </a:t>
            </a:r>
          </a:p>
        </p:txBody>
      </p:sp>
    </p:spTree>
    <p:extLst>
      <p:ext uri="{BB962C8B-B14F-4D97-AF65-F5344CB8AC3E}">
        <p14:creationId xmlns:p14="http://schemas.microsoft.com/office/powerpoint/2010/main" val="15213965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Principal  Component Analysis (PCA)</a:t>
            </a:r>
          </a:p>
        </p:txBody>
      </p:sp>
      <p:sp>
        <p:nvSpPr>
          <p:cNvPr id="3" name="Content Placeholder 2"/>
          <p:cNvSpPr>
            <a:spLocks noGrp="1"/>
          </p:cNvSpPr>
          <p:nvPr>
            <p:ph sz="quarter" idx="1"/>
          </p:nvPr>
        </p:nvSpPr>
        <p:spPr/>
        <p:txBody>
          <a:bodyPr>
            <a:normAutofit fontScale="85000" lnSpcReduction="20000"/>
          </a:bodyPr>
          <a:lstStyle/>
          <a:p>
            <a:r>
              <a:rPr lang="en-IE" dirty="0"/>
              <a:t>The amount of variance explained is equal to the trace of the matrix (sum of the diagonals of the decomposed correlation matrix). </a:t>
            </a:r>
          </a:p>
          <a:p>
            <a:r>
              <a:rPr lang="en-IE" dirty="0"/>
              <a:t>The number of components extracted is equal to the number of observed variables in the analysis. </a:t>
            </a:r>
          </a:p>
          <a:p>
            <a:r>
              <a:rPr lang="en-IE" dirty="0"/>
              <a:t>The first principal component identified accounts for most of the variance in the data. </a:t>
            </a:r>
          </a:p>
          <a:p>
            <a:r>
              <a:rPr lang="en-IE" dirty="0"/>
              <a:t>The second component identified accounts for the second largest amount of variance in the data and is uncorrelated with the first principal component and so on. </a:t>
            </a:r>
          </a:p>
          <a:p>
            <a:r>
              <a:rPr lang="en-IE" dirty="0"/>
              <a:t>Components accounting for maximal variance are retained while other components accounting for a trivial amount of variance are not retained.</a:t>
            </a:r>
          </a:p>
          <a:p>
            <a:r>
              <a:rPr lang="en-IE" dirty="0"/>
              <a:t>Eigenvalues indicate the amount of variance explained by each component. </a:t>
            </a:r>
          </a:p>
          <a:p>
            <a:r>
              <a:rPr lang="en-IE" dirty="0"/>
              <a:t>Eigenvectors are the weights used to calculate components scores </a:t>
            </a:r>
          </a:p>
        </p:txBody>
      </p:sp>
    </p:spTree>
    <p:extLst>
      <p:ext uri="{BB962C8B-B14F-4D97-AF65-F5344CB8AC3E}">
        <p14:creationId xmlns:p14="http://schemas.microsoft.com/office/powerpoint/2010/main" val="8148570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Principal Component Analysis (PCA)</a:t>
            </a:r>
          </a:p>
        </p:txBody>
      </p:sp>
      <p:sp>
        <p:nvSpPr>
          <p:cNvPr id="3" name="Content Placeholder 2"/>
          <p:cNvSpPr>
            <a:spLocks noGrp="1"/>
          </p:cNvSpPr>
          <p:nvPr>
            <p:ph sz="quarter" idx="1"/>
          </p:nvPr>
        </p:nvSpPr>
        <p:spPr/>
        <p:txBody>
          <a:bodyPr>
            <a:normAutofit fontScale="92500" lnSpcReduction="20000"/>
          </a:bodyPr>
          <a:lstStyle/>
          <a:p>
            <a:r>
              <a:rPr lang="en-IE" dirty="0"/>
              <a:t>A transformation of the data that estimates as many components as there are manifest variables</a:t>
            </a:r>
          </a:p>
          <a:p>
            <a:r>
              <a:rPr lang="en-IE" dirty="0"/>
              <a:t>Constraints</a:t>
            </a:r>
          </a:p>
          <a:p>
            <a:pPr lvl="1"/>
            <a:r>
              <a:rPr lang="en-IE" dirty="0"/>
              <a:t>The sum of squared factor loadings is constrained to be 1</a:t>
            </a:r>
          </a:p>
          <a:p>
            <a:pPr lvl="1"/>
            <a:endParaRPr lang="en-IE" dirty="0"/>
          </a:p>
          <a:p>
            <a:pPr lvl="1"/>
            <a:endParaRPr lang="en-IE" dirty="0"/>
          </a:p>
          <a:p>
            <a:pPr lvl="1"/>
            <a:endParaRPr lang="en-IE" dirty="0"/>
          </a:p>
          <a:p>
            <a:pPr lvl="1"/>
            <a:r>
              <a:rPr lang="en-IE" dirty="0"/>
              <a:t>The </a:t>
            </a:r>
            <a:r>
              <a:rPr lang="en-IE" i="1" dirty="0"/>
              <a:t>components are to be uncorrelated</a:t>
            </a:r>
          </a:p>
          <a:p>
            <a:pPr lvl="2"/>
            <a:r>
              <a:rPr lang="en-IE" dirty="0"/>
              <a:t>The coefficient must be 0</a:t>
            </a:r>
          </a:p>
          <a:p>
            <a:pPr lvl="2"/>
            <a:r>
              <a:rPr lang="en-IE" dirty="0"/>
              <a:t>Referred to in factor analysis as being orthogonal (at right angles to each other)</a:t>
            </a:r>
          </a:p>
          <a:p>
            <a:pPr lvl="1"/>
            <a:r>
              <a:rPr lang="en-IE" dirty="0"/>
              <a:t>The first component must account for the maximum amount of variance possible</a:t>
            </a:r>
          </a:p>
          <a:p>
            <a:pPr lvl="1"/>
            <a:r>
              <a:rPr lang="en-IE" dirty="0"/>
              <a:t>The second for the largest amount of the variance left after the first component and so on</a:t>
            </a:r>
          </a:p>
          <a:p>
            <a:pPr lvl="1"/>
            <a:endParaRPr lang="en-IE" dirty="0"/>
          </a:p>
        </p:txBody>
      </p:sp>
      <p:graphicFrame>
        <p:nvGraphicFramePr>
          <p:cNvPr id="5" name="Object 4"/>
          <p:cNvGraphicFramePr>
            <a:graphicFrameLocks noChangeAspect="1"/>
          </p:cNvGraphicFramePr>
          <p:nvPr>
            <p:extLst>
              <p:ext uri="{D42A27DB-BD31-4B8C-83A1-F6EECF244321}">
                <p14:modId xmlns:p14="http://schemas.microsoft.com/office/powerpoint/2010/main" val="422764955"/>
              </p:ext>
            </p:extLst>
          </p:nvPr>
        </p:nvGraphicFramePr>
        <p:xfrm>
          <a:off x="2652395" y="2685098"/>
          <a:ext cx="3568700" cy="603250"/>
        </p:xfrm>
        <a:graphic>
          <a:graphicData uri="http://schemas.openxmlformats.org/presentationml/2006/ole">
            <mc:AlternateContent xmlns:mc="http://schemas.openxmlformats.org/markup-compatibility/2006">
              <mc:Choice xmlns:v="urn:schemas-microsoft-com:vml" Requires="v">
                <p:oleObj spid="_x0000_s13373" name="Equation" r:id="rId3" imgW="1460160" imgH="241200" progId="Equation.3">
                  <p:embed/>
                </p:oleObj>
              </mc:Choice>
              <mc:Fallback>
                <p:oleObj name="Equation" r:id="rId3" imgW="1460160" imgH="241200" progId="Equation.3">
                  <p:embed/>
                  <p:pic>
                    <p:nvPicPr>
                      <p:cNvPr id="0" name=""/>
                      <p:cNvPicPr>
                        <a:picLocks noChangeAspect="1" noChangeArrowheads="1"/>
                      </p:cNvPicPr>
                      <p:nvPr/>
                    </p:nvPicPr>
                    <p:blipFill>
                      <a:blip r:embed="rId4"/>
                      <a:srcRect/>
                      <a:stretch>
                        <a:fillRect/>
                      </a:stretch>
                    </p:blipFill>
                    <p:spPr bwMode="auto">
                      <a:xfrm>
                        <a:off x="2652395" y="2685098"/>
                        <a:ext cx="3568700" cy="603250"/>
                      </a:xfrm>
                      <a:prstGeom prst="rect">
                        <a:avLst/>
                      </a:prstGeom>
                      <a:solidFill>
                        <a:srgbClr val="FFFF00"/>
                      </a:solidFill>
                      <a:ln w="38100">
                        <a:solidFill>
                          <a:schemeClr val="tx2"/>
                        </a:solidFill>
                        <a:miter lim="800000"/>
                        <a:headEnd/>
                        <a:tailEnd/>
                      </a:ln>
                      <a:effectLst>
                        <a:outerShdw blurRad="63500" dist="161645" dir="2700000" algn="ctr" rotWithShape="0">
                          <a:schemeClr val="tx2">
                            <a:alpha val="74997"/>
                          </a:schemeClr>
                        </a:outerShdw>
                      </a:effectLst>
                    </p:spPr>
                  </p:pic>
                </p:oleObj>
              </mc:Fallback>
            </mc:AlternateContent>
          </a:graphicData>
        </a:graphic>
      </p:graphicFrame>
    </p:spTree>
    <p:extLst>
      <p:ext uri="{BB962C8B-B14F-4D97-AF65-F5344CB8AC3E}">
        <p14:creationId xmlns:p14="http://schemas.microsoft.com/office/powerpoint/2010/main" val="29494445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PCA and </a:t>
            </a:r>
            <a:r>
              <a:rPr lang="en-IE"/>
              <a:t>EFA Requirements</a:t>
            </a:r>
            <a:endParaRPr lang="en-IE" dirty="0"/>
          </a:p>
        </p:txBody>
      </p:sp>
      <p:sp>
        <p:nvSpPr>
          <p:cNvPr id="3" name="Content Placeholder 2"/>
          <p:cNvSpPr>
            <a:spLocks noGrp="1"/>
          </p:cNvSpPr>
          <p:nvPr>
            <p:ph sz="quarter" idx="1"/>
          </p:nvPr>
        </p:nvSpPr>
        <p:spPr/>
        <p:txBody>
          <a:bodyPr/>
          <a:lstStyle/>
          <a:p>
            <a:r>
              <a:rPr lang="en-IE" dirty="0"/>
              <a:t>Measurement scale is interval or ratio level (or ordinal)</a:t>
            </a:r>
          </a:p>
          <a:p>
            <a:r>
              <a:rPr lang="en-IE" dirty="0"/>
              <a:t>Random sample </a:t>
            </a:r>
          </a:p>
          <a:p>
            <a:pPr lvl="1"/>
            <a:r>
              <a:rPr lang="en-IE" dirty="0"/>
              <a:t>At least 5 observations per observed variable and at least 100 observations in total required.  </a:t>
            </a:r>
          </a:p>
          <a:p>
            <a:r>
              <a:rPr lang="en-IE" dirty="0"/>
              <a:t>Larger sample sizes are recommended for more stable estimates, 10-20 observations per observed variable  </a:t>
            </a:r>
          </a:p>
          <a:p>
            <a:r>
              <a:rPr lang="en-IE" dirty="0"/>
              <a:t>Over sample to compensate for missing values  </a:t>
            </a:r>
          </a:p>
          <a:p>
            <a:r>
              <a:rPr lang="en-IE" dirty="0"/>
              <a:t>Linear relationship between observed variables   </a:t>
            </a:r>
          </a:p>
        </p:txBody>
      </p:sp>
    </p:spTree>
    <p:extLst>
      <p:ext uri="{BB962C8B-B14F-4D97-AF65-F5344CB8AC3E}">
        <p14:creationId xmlns:p14="http://schemas.microsoft.com/office/powerpoint/2010/main" val="1347472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PCA</a:t>
            </a:r>
          </a:p>
        </p:txBody>
      </p:sp>
      <p:sp>
        <p:nvSpPr>
          <p:cNvPr id="3" name="Content Placeholder 2"/>
          <p:cNvSpPr>
            <a:spLocks noGrp="1"/>
          </p:cNvSpPr>
          <p:nvPr>
            <p:ph sz="quarter" idx="1"/>
          </p:nvPr>
        </p:nvSpPr>
        <p:spPr/>
        <p:txBody>
          <a:bodyPr/>
          <a:lstStyle/>
          <a:p>
            <a:r>
              <a:rPr lang="en-IE" dirty="0"/>
              <a:t>Not based on any causative relationship between the components and the manifest variables.</a:t>
            </a:r>
          </a:p>
          <a:p>
            <a:r>
              <a:rPr lang="en-IE" dirty="0"/>
              <a:t>It is not proposing that the components are latent variables </a:t>
            </a:r>
          </a:p>
          <a:p>
            <a:r>
              <a:rPr lang="en-IE" dirty="0"/>
              <a:t>It is simply rearranging the data under the given constraints.</a:t>
            </a:r>
          </a:p>
          <a:p>
            <a:endParaRPr lang="en-IE" dirty="0"/>
          </a:p>
          <a:p>
            <a:endParaRPr lang="en-IE" dirty="0"/>
          </a:p>
        </p:txBody>
      </p:sp>
    </p:spTree>
    <p:extLst>
      <p:ext uri="{BB962C8B-B14F-4D97-AF65-F5344CB8AC3E}">
        <p14:creationId xmlns:p14="http://schemas.microsoft.com/office/powerpoint/2010/main" val="1828055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Collinearity</a:t>
            </a:r>
          </a:p>
        </p:txBody>
      </p:sp>
      <p:sp>
        <p:nvSpPr>
          <p:cNvPr id="3" name="Content Placeholder 2"/>
          <p:cNvSpPr>
            <a:spLocks noGrp="1"/>
          </p:cNvSpPr>
          <p:nvPr>
            <p:ph sz="quarter" idx="1"/>
          </p:nvPr>
        </p:nvSpPr>
        <p:spPr/>
        <p:txBody>
          <a:bodyPr>
            <a:normAutofit fontScale="85000" lnSpcReduction="10000"/>
          </a:bodyPr>
          <a:lstStyle/>
          <a:p>
            <a:r>
              <a:rPr lang="en-IE" dirty="0"/>
              <a:t>What can we do?</a:t>
            </a:r>
          </a:p>
          <a:p>
            <a:pPr lvl="1"/>
            <a:r>
              <a:rPr lang="en-IE" dirty="0"/>
              <a:t>Delete all but one of the collinear variables from the model</a:t>
            </a:r>
          </a:p>
          <a:p>
            <a:pPr lvl="2"/>
            <a:r>
              <a:rPr lang="en-IE" dirty="0"/>
              <a:t>You could choose which variables you feel are most representative of the concept you are interested in </a:t>
            </a:r>
          </a:p>
          <a:p>
            <a:pPr lvl="2"/>
            <a:r>
              <a:rPr lang="en-IE" dirty="0"/>
              <a:t>It will act as a surrogate or proxy for the concept</a:t>
            </a:r>
          </a:p>
          <a:p>
            <a:pPr lvl="3"/>
            <a:r>
              <a:rPr lang="en-IE" dirty="0"/>
              <a:t>E.g. number of previous criminal offences as a predictor of reoffending</a:t>
            </a:r>
          </a:p>
          <a:p>
            <a:pPr lvl="2"/>
            <a:r>
              <a:rPr lang="en-IE" dirty="0"/>
              <a:t>May weaken the fit of your model</a:t>
            </a:r>
          </a:p>
          <a:p>
            <a:pPr lvl="1"/>
            <a:r>
              <a:rPr lang="en-IE" dirty="0"/>
              <a:t>Combine them into an index mathematically (e.g. multiplying, adding etc.) </a:t>
            </a:r>
          </a:p>
          <a:p>
            <a:pPr lvl="2"/>
            <a:r>
              <a:rPr lang="en-IE" dirty="0"/>
              <a:t>This must make sense theoretically</a:t>
            </a:r>
          </a:p>
          <a:p>
            <a:pPr lvl="2"/>
            <a:r>
              <a:rPr lang="en-IE" dirty="0"/>
              <a:t>E.g. Select a range of items</a:t>
            </a:r>
          </a:p>
          <a:p>
            <a:pPr lvl="3"/>
            <a:r>
              <a:rPr lang="en-IE" dirty="0"/>
              <a:t>The Retail Price Index is calculated by taking a sample of goods and services a typical household buys and items weighted according to the amount spent on them</a:t>
            </a:r>
          </a:p>
          <a:p>
            <a:pPr lvl="1"/>
            <a:r>
              <a:rPr lang="en-IE" dirty="0"/>
              <a:t>Estimate a latent variable using an appropriate data reduction technique</a:t>
            </a:r>
          </a:p>
          <a:p>
            <a:pPr lvl="2"/>
            <a:r>
              <a:rPr lang="en-IE" dirty="0"/>
              <a:t>Factor analysis (FA)/Principal Component Analysis (PCA)</a:t>
            </a:r>
          </a:p>
          <a:p>
            <a:pPr lvl="3"/>
            <a:r>
              <a:rPr lang="en-IE" dirty="0"/>
              <a:t>Constructing indices by methodologically assessing contributions of a range of variables so that a combined measure can be extracted and used.</a:t>
            </a:r>
          </a:p>
          <a:p>
            <a:pPr lvl="2"/>
            <a:endParaRPr lang="en-IE" dirty="0"/>
          </a:p>
        </p:txBody>
      </p:sp>
    </p:spTree>
    <p:extLst>
      <p:ext uri="{BB962C8B-B14F-4D97-AF65-F5344CB8AC3E}">
        <p14:creationId xmlns:p14="http://schemas.microsoft.com/office/powerpoint/2010/main" val="153093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a:t>Factor Analysis v Principal Component Analysis</a:t>
            </a:r>
          </a:p>
        </p:txBody>
      </p:sp>
      <p:sp>
        <p:nvSpPr>
          <p:cNvPr id="4" name="Content Placeholder 3"/>
          <p:cNvSpPr>
            <a:spLocks noGrp="1"/>
          </p:cNvSpPr>
          <p:nvPr>
            <p:ph sz="quarter" idx="1"/>
          </p:nvPr>
        </p:nvSpPr>
        <p:spPr/>
        <p:txBody>
          <a:bodyPr>
            <a:normAutofit/>
          </a:bodyPr>
          <a:lstStyle/>
          <a:p>
            <a:r>
              <a:rPr lang="en-IE" dirty="0"/>
              <a:t>Common variance  </a:t>
            </a:r>
          </a:p>
          <a:p>
            <a:pPr lvl="1"/>
            <a:r>
              <a:rPr lang="en-IE" dirty="0"/>
              <a:t>variance shared with other variables (communality)</a:t>
            </a:r>
          </a:p>
          <a:p>
            <a:r>
              <a:rPr lang="en-IE" dirty="0"/>
              <a:t>Unique variance  </a:t>
            </a:r>
          </a:p>
          <a:p>
            <a:pPr lvl="1"/>
            <a:r>
              <a:rPr lang="en-IE" dirty="0"/>
              <a:t>variance associated with a specific variable and not explained  by correlation with other variables</a:t>
            </a:r>
          </a:p>
          <a:p>
            <a:r>
              <a:rPr lang="en-IE" dirty="0"/>
              <a:t>Error variance </a:t>
            </a:r>
          </a:p>
          <a:p>
            <a:pPr lvl="1"/>
            <a:r>
              <a:rPr lang="en-IE" dirty="0"/>
              <a:t>variance also unexplained by correlation with other variables due to factors such as measurement error or unreliability in data gathering</a:t>
            </a:r>
          </a:p>
        </p:txBody>
      </p:sp>
    </p:spTree>
    <p:extLst>
      <p:ext uri="{BB962C8B-B14F-4D97-AF65-F5344CB8AC3E}">
        <p14:creationId xmlns:p14="http://schemas.microsoft.com/office/powerpoint/2010/main" val="3382548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a:t>Factor Analysis v Principal Component Analysis</a:t>
            </a:r>
          </a:p>
        </p:txBody>
      </p:sp>
      <p:sp>
        <p:nvSpPr>
          <p:cNvPr id="4" name="Content Placeholder 3"/>
          <p:cNvSpPr>
            <a:spLocks noGrp="1"/>
          </p:cNvSpPr>
          <p:nvPr>
            <p:ph sz="quarter" idx="1"/>
          </p:nvPr>
        </p:nvSpPr>
        <p:spPr/>
        <p:txBody>
          <a:bodyPr>
            <a:normAutofit fontScale="92500" lnSpcReduction="10000"/>
          </a:bodyPr>
          <a:lstStyle/>
          <a:p>
            <a:r>
              <a:rPr lang="en-IE" dirty="0"/>
              <a:t>Both attempt to produce a smaller number of linear combinations of original variables that captures or accounts for most of the variability in the pattern of correlations</a:t>
            </a:r>
          </a:p>
          <a:p>
            <a:r>
              <a:rPr lang="en-IE" dirty="0"/>
              <a:t>In PCA</a:t>
            </a:r>
          </a:p>
          <a:p>
            <a:pPr lvl="1"/>
            <a:r>
              <a:rPr lang="en-IE" dirty="0"/>
              <a:t>Assumes all the variance is common</a:t>
            </a:r>
          </a:p>
          <a:p>
            <a:pPr lvl="1"/>
            <a:r>
              <a:rPr lang="en-IE" dirty="0"/>
              <a:t>There is little unique or error variance – it is a very small part of the total</a:t>
            </a:r>
          </a:p>
          <a:p>
            <a:pPr lvl="1"/>
            <a:r>
              <a:rPr lang="en-IE" dirty="0"/>
              <a:t>Objective is to identify minimum number of factors to capture the total amount of variation</a:t>
            </a:r>
          </a:p>
          <a:p>
            <a:r>
              <a:rPr lang="en-IE" dirty="0"/>
              <a:t>In FA</a:t>
            </a:r>
          </a:p>
          <a:p>
            <a:pPr lvl="1"/>
            <a:r>
              <a:rPr lang="en-IE" dirty="0"/>
              <a:t>Factors are estimated using a mathematical model</a:t>
            </a:r>
          </a:p>
          <a:p>
            <a:pPr lvl="1"/>
            <a:r>
              <a:rPr lang="en-IE" dirty="0"/>
              <a:t>Only the shared/common variance is used</a:t>
            </a:r>
          </a:p>
          <a:p>
            <a:pPr lvl="1"/>
            <a:r>
              <a:rPr lang="en-IE" dirty="0"/>
              <a:t>Objective is to identify latent constructs represented in the original variables</a:t>
            </a:r>
          </a:p>
        </p:txBody>
      </p:sp>
    </p:spTree>
    <p:extLst>
      <p:ext uri="{BB962C8B-B14F-4D97-AF65-F5344CB8AC3E}">
        <p14:creationId xmlns:p14="http://schemas.microsoft.com/office/powerpoint/2010/main" val="41328089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a:t>Factor Analysis v Principal Component Analysis</a:t>
            </a:r>
          </a:p>
        </p:txBody>
      </p:sp>
      <p:sp>
        <p:nvSpPr>
          <p:cNvPr id="4" name="Content Placeholder 3"/>
          <p:cNvSpPr>
            <a:spLocks noGrp="1"/>
          </p:cNvSpPr>
          <p:nvPr>
            <p:ph sz="quarter" idx="1"/>
          </p:nvPr>
        </p:nvSpPr>
        <p:spPr/>
        <p:txBody>
          <a:bodyPr>
            <a:normAutofit/>
          </a:bodyPr>
          <a:lstStyle/>
          <a:p>
            <a:r>
              <a:rPr lang="en-IE" dirty="0"/>
              <a:t>Results from PCA and EFA may be similar</a:t>
            </a:r>
          </a:p>
          <a:p>
            <a:pPr lvl="1"/>
            <a:r>
              <a:rPr lang="en-IE" dirty="0"/>
              <a:t>When number of variables exceeds 30 or</a:t>
            </a:r>
          </a:p>
          <a:p>
            <a:pPr lvl="1"/>
            <a:r>
              <a:rPr lang="en-IE" dirty="0"/>
              <a:t>Communalities exceed .6 for most variables</a:t>
            </a:r>
          </a:p>
          <a:p>
            <a:r>
              <a:rPr lang="en-IE" dirty="0"/>
              <a:t>Confirmatory  factor analysis</a:t>
            </a:r>
          </a:p>
          <a:p>
            <a:pPr lvl="1"/>
            <a:r>
              <a:rPr lang="en-IE" dirty="0"/>
              <a:t>Not an exploratory technique</a:t>
            </a:r>
          </a:p>
          <a:p>
            <a:pPr lvl="1"/>
            <a:r>
              <a:rPr lang="en-IE" dirty="0"/>
              <a:t>Requires hypotheses regarding factors and variables</a:t>
            </a:r>
          </a:p>
          <a:p>
            <a:pPr lvl="1"/>
            <a:endParaRPr lang="en-IE" dirty="0"/>
          </a:p>
        </p:txBody>
      </p:sp>
    </p:spTree>
    <p:extLst>
      <p:ext uri="{BB962C8B-B14F-4D97-AF65-F5344CB8AC3E}">
        <p14:creationId xmlns:p14="http://schemas.microsoft.com/office/powerpoint/2010/main" val="32692903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PCA V EFA </a:t>
            </a:r>
          </a:p>
        </p:txBody>
      </p:sp>
      <p:sp>
        <p:nvSpPr>
          <p:cNvPr id="3" name="Content Placeholder 2"/>
          <p:cNvSpPr>
            <a:spLocks noGrp="1"/>
          </p:cNvSpPr>
          <p:nvPr>
            <p:ph sz="quarter" idx="1"/>
          </p:nvPr>
        </p:nvSpPr>
        <p:spPr/>
        <p:txBody>
          <a:bodyPr>
            <a:normAutofit fontScale="85000" lnSpcReduction="20000"/>
          </a:bodyPr>
          <a:lstStyle/>
          <a:p>
            <a:r>
              <a:rPr lang="en-IE" dirty="0"/>
              <a:t>Similarities</a:t>
            </a:r>
          </a:p>
          <a:p>
            <a:pPr lvl="1"/>
            <a:r>
              <a:rPr lang="en-IE" dirty="0"/>
              <a:t>Correlated observed variables</a:t>
            </a:r>
          </a:p>
          <a:p>
            <a:pPr lvl="1"/>
            <a:r>
              <a:rPr lang="en-IE" dirty="0"/>
              <a:t>Sample size requirements</a:t>
            </a:r>
          </a:p>
          <a:p>
            <a:pPr lvl="1"/>
            <a:r>
              <a:rPr lang="en-IE" dirty="0"/>
              <a:t>Measures of adequacy</a:t>
            </a:r>
          </a:p>
          <a:p>
            <a:pPr lvl="1"/>
            <a:r>
              <a:rPr lang="en-IE" dirty="0"/>
              <a:t>Analysis of factors requires decisions regarding factor  retention, rotation and interpretation</a:t>
            </a:r>
          </a:p>
          <a:p>
            <a:r>
              <a:rPr lang="en-IE" dirty="0"/>
              <a:t>Differences</a:t>
            </a:r>
          </a:p>
          <a:p>
            <a:pPr lvl="1"/>
            <a:r>
              <a:rPr lang="en-IE" dirty="0"/>
              <a:t>Variance</a:t>
            </a:r>
          </a:p>
          <a:p>
            <a:pPr lvl="2"/>
            <a:r>
              <a:rPr lang="en-IE" dirty="0"/>
              <a:t>PCA Models total variance</a:t>
            </a:r>
          </a:p>
          <a:p>
            <a:pPr lvl="2"/>
            <a:r>
              <a:rPr lang="en-IE" dirty="0"/>
              <a:t>EFA Models common variance only</a:t>
            </a:r>
          </a:p>
          <a:p>
            <a:pPr lvl="1"/>
            <a:r>
              <a:rPr lang="en-IE" dirty="0"/>
              <a:t>What is modelled</a:t>
            </a:r>
          </a:p>
          <a:p>
            <a:pPr lvl="2"/>
            <a:r>
              <a:rPr lang="en-IE" dirty="0"/>
              <a:t>PCA Models factors in  terms of observed variables</a:t>
            </a:r>
          </a:p>
          <a:p>
            <a:pPr lvl="2"/>
            <a:r>
              <a:rPr lang="en-IE" dirty="0"/>
              <a:t>EFA Models observed variables in terms of factors</a:t>
            </a:r>
          </a:p>
          <a:p>
            <a:pPr lvl="1"/>
            <a:r>
              <a:rPr lang="en-IE" dirty="0"/>
              <a:t>Objective</a:t>
            </a:r>
          </a:p>
          <a:p>
            <a:pPr lvl="2"/>
            <a:r>
              <a:rPr lang="en-IE" dirty="0"/>
              <a:t>PCA  Objective is typically  data reduction</a:t>
            </a:r>
          </a:p>
          <a:p>
            <a:pPr lvl="2"/>
            <a:r>
              <a:rPr lang="en-IE" dirty="0"/>
              <a:t>EFA Objective is typically to identify latent factors</a:t>
            </a:r>
          </a:p>
          <a:p>
            <a:endParaRPr lang="en-IE" b="1" dirty="0"/>
          </a:p>
        </p:txBody>
      </p:sp>
    </p:spTree>
    <p:extLst>
      <p:ext uri="{BB962C8B-B14F-4D97-AF65-F5344CB8AC3E}">
        <p14:creationId xmlns:p14="http://schemas.microsoft.com/office/powerpoint/2010/main" val="36643181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4" name="Group 2"/>
          <p:cNvGrpSpPr>
            <a:grpSpLocks noGrp="1" noUngrp="1" noChangeAspect="1"/>
          </p:cNvGrpSpPr>
          <p:nvPr/>
        </p:nvGrpSpPr>
        <p:grpSpPr bwMode="auto">
          <a:xfrm>
            <a:off x="838200" y="1295400"/>
            <a:ext cx="7312025" cy="5314950"/>
            <a:chOff x="1274763" y="1646238"/>
            <a:chExt cx="6592887" cy="4792662"/>
          </a:xfrm>
        </p:grpSpPr>
        <p:pic>
          <p:nvPicPr>
            <p:cNvPr id="84996" name="Picture 3" descr="Figure 17.7.jpg"/>
            <p:cNvPicPr>
              <a:picLocks noRot="1" noChangeAspect="1" noMove="1" noResize="1"/>
            </p:cNvPicPr>
            <p:nvPr isPhoto="1"/>
          </p:nvPicPr>
          <p:blipFill>
            <a:blip r:embed="rId2" cstate="email">
              <a:extLst>
                <a:ext uri="{28A0092B-C50C-407E-A947-70E740481C1C}">
                  <a14:useLocalDpi xmlns:a14="http://schemas.microsoft.com/office/drawing/2010/main" val="0"/>
                </a:ext>
              </a:extLst>
            </a:blip>
            <a:srcRect/>
            <a:stretch>
              <a:fillRect/>
            </a:stretch>
          </p:blipFill>
          <p:spPr bwMode="auto">
            <a:xfrm>
              <a:off x="1274763" y="1646238"/>
              <a:ext cx="6592887"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274763" y="6095340"/>
              <a:ext cx="6592887" cy="343560"/>
            </a:xfrm>
            <a:prstGeom prst="rect">
              <a:avLst/>
            </a:prstGeom>
            <a:noFill/>
            <a:ln>
              <a:noFill/>
            </a:ln>
          </p:spPr>
          <p:txBody>
            <a:bodyPr anchor="ctr">
              <a:normAutofit/>
            </a:bodyPr>
            <a:lstStyle/>
            <a:p>
              <a:pPr algn="ctr">
                <a:defRPr/>
              </a:pPr>
              <a:endParaRPr lang="en-US" dirty="0">
                <a:latin typeface="Times New Roman" charset="0"/>
                <a:ea typeface="Osaka" charset="0"/>
              </a:endParaRPr>
            </a:p>
          </p:txBody>
        </p:sp>
      </p:grpSp>
      <p:sp>
        <p:nvSpPr>
          <p:cNvPr id="84995" name="Rectangle 2"/>
          <p:cNvSpPr txBox="1">
            <a:spLocks noChangeArrowheads="1"/>
          </p:cNvSpPr>
          <p:nvPr/>
        </p:nvSpPr>
        <p:spPr bwMode="auto">
          <a:xfrm>
            <a:off x="457200" y="152400"/>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itchFamily="18" charset="0"/>
                <a:ea typeface="Osaka" charset="-128"/>
              </a:defRPr>
            </a:lvl1pPr>
            <a:lvl2pPr marL="742950" indent="-285750" eaLnBrk="0" hangingPunct="0">
              <a:defRPr sz="2400">
                <a:solidFill>
                  <a:schemeClr val="tx1"/>
                </a:solidFill>
                <a:latin typeface="Times New Roman" pitchFamily="18" charset="0"/>
                <a:ea typeface="Osaka" charset="-128"/>
              </a:defRPr>
            </a:lvl2pPr>
            <a:lvl3pPr marL="1143000" indent="-228600" eaLnBrk="0" hangingPunct="0">
              <a:defRPr sz="2400">
                <a:solidFill>
                  <a:schemeClr val="tx1"/>
                </a:solidFill>
                <a:latin typeface="Times New Roman" pitchFamily="18" charset="0"/>
                <a:ea typeface="Osaka" charset="-128"/>
              </a:defRPr>
            </a:lvl3pPr>
            <a:lvl4pPr marL="1600200" indent="-228600" eaLnBrk="0" hangingPunct="0">
              <a:defRPr sz="2400">
                <a:solidFill>
                  <a:schemeClr val="tx1"/>
                </a:solidFill>
                <a:latin typeface="Times New Roman" pitchFamily="18" charset="0"/>
                <a:ea typeface="Osaka" charset="-128"/>
              </a:defRPr>
            </a:lvl4pPr>
            <a:lvl5pPr marL="2057400" indent="-228600" eaLnBrk="0" hangingPunct="0">
              <a:defRPr sz="2400">
                <a:solidFill>
                  <a:schemeClr val="tx1"/>
                </a:solidFill>
                <a:latin typeface="Times New Roman" pitchFamily="18" charset="0"/>
                <a:ea typeface="Osaka" charset="-128"/>
              </a:defRPr>
            </a:lvl5pPr>
            <a:lvl6pPr marL="2514600" indent="-228600" eaLnBrk="0" fontAlgn="base" hangingPunct="0">
              <a:spcBef>
                <a:spcPct val="0"/>
              </a:spcBef>
              <a:spcAft>
                <a:spcPct val="0"/>
              </a:spcAft>
              <a:defRPr sz="2400">
                <a:solidFill>
                  <a:schemeClr val="tx1"/>
                </a:solidFill>
                <a:latin typeface="Times New Roman" pitchFamily="18" charset="0"/>
                <a:ea typeface="Osaka" charset="-128"/>
              </a:defRPr>
            </a:lvl6pPr>
            <a:lvl7pPr marL="2971800" indent="-228600" eaLnBrk="0" fontAlgn="base" hangingPunct="0">
              <a:spcBef>
                <a:spcPct val="0"/>
              </a:spcBef>
              <a:spcAft>
                <a:spcPct val="0"/>
              </a:spcAft>
              <a:defRPr sz="2400">
                <a:solidFill>
                  <a:schemeClr val="tx1"/>
                </a:solidFill>
                <a:latin typeface="Times New Roman" pitchFamily="18" charset="0"/>
                <a:ea typeface="Osaka" charset="-128"/>
              </a:defRPr>
            </a:lvl7pPr>
            <a:lvl8pPr marL="3429000" indent="-228600" eaLnBrk="0" fontAlgn="base" hangingPunct="0">
              <a:spcBef>
                <a:spcPct val="0"/>
              </a:spcBef>
              <a:spcAft>
                <a:spcPct val="0"/>
              </a:spcAft>
              <a:defRPr sz="2400">
                <a:solidFill>
                  <a:schemeClr val="tx1"/>
                </a:solidFill>
                <a:latin typeface="Times New Roman" pitchFamily="18" charset="0"/>
                <a:ea typeface="Osaka" charset="-128"/>
              </a:defRPr>
            </a:lvl8pPr>
            <a:lvl9pPr marL="3886200" indent="-228600" eaLnBrk="0" fontAlgn="base" hangingPunct="0">
              <a:spcBef>
                <a:spcPct val="0"/>
              </a:spcBef>
              <a:spcAft>
                <a:spcPct val="0"/>
              </a:spcAft>
              <a:defRPr sz="2400">
                <a:solidFill>
                  <a:schemeClr val="tx1"/>
                </a:solidFill>
                <a:latin typeface="Times New Roman" pitchFamily="18" charset="0"/>
                <a:ea typeface="Osaka" charset="-128"/>
              </a:defRPr>
            </a:lvl9pPr>
          </a:lstStyle>
          <a:p>
            <a:pPr algn="ctr" eaLnBrk="1" hangingPunct="1"/>
            <a:r>
              <a:rPr lang="en-US" sz="3600">
                <a:solidFill>
                  <a:srgbClr val="0A1B5D"/>
                </a:solidFill>
                <a:latin typeface="Arial" pitchFamily="34" charset="0"/>
              </a:rPr>
              <a:t>Procedure for factor analysis &amp; PCA</a:t>
            </a:r>
            <a:endParaRPr lang="en-US" sz="3600">
              <a:solidFill>
                <a:schemeClr val="tx2"/>
              </a:solidFill>
              <a:latin typeface="Arial" pitchFamily="34" charset="0"/>
            </a:endParaRPr>
          </a:p>
        </p:txBody>
      </p:sp>
    </p:spTree>
    <p:extLst>
      <p:ext uri="{BB962C8B-B14F-4D97-AF65-F5344CB8AC3E}">
        <p14:creationId xmlns:p14="http://schemas.microsoft.com/office/powerpoint/2010/main" val="29072793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DiscStat Lectur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pecial Anim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pecial Anim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pecial Anim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pecial Anim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pecial Anim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pecial Anim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pecial Animatio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pecial Anim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pecial Anim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pecial Anim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pecial Anim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pecial Anim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DiscStat Lecture.potx</Template>
  <TotalTime>8084</TotalTime>
  <Words>6641</Words>
  <Application>Microsoft Macintosh PowerPoint</Application>
  <PresentationFormat>On-screen Show (4:3)</PresentationFormat>
  <Paragraphs>717</Paragraphs>
  <Slides>94</Slides>
  <Notes>17</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94</vt:i4>
      </vt:variant>
    </vt:vector>
  </HeadingPairs>
  <TitlesOfParts>
    <vt:vector size="108" baseType="lpstr">
      <vt:lpstr>Arial</vt:lpstr>
      <vt:lpstr>Bookman Old Style</vt:lpstr>
      <vt:lpstr>Calibri</vt:lpstr>
      <vt:lpstr>Century Gothic</vt:lpstr>
      <vt:lpstr>Courier New</vt:lpstr>
      <vt:lpstr>Gill Sans MT</vt:lpstr>
      <vt:lpstr>Lucida Grande</vt:lpstr>
      <vt:lpstr>Times New Roman</vt:lpstr>
      <vt:lpstr>Trebuchet MS</vt:lpstr>
      <vt:lpstr>Wingdings</vt:lpstr>
      <vt:lpstr>Wingdings 3</vt:lpstr>
      <vt:lpstr>DiscStat Lecture</vt:lpstr>
      <vt:lpstr>Origin</vt:lpstr>
      <vt:lpstr>Equation</vt:lpstr>
      <vt:lpstr>Probability and Statistical Inference</vt:lpstr>
      <vt:lpstr>Inferential (Predictive) Models</vt:lpstr>
      <vt:lpstr>Inferential Model  What does it allow you do?</vt:lpstr>
      <vt:lpstr>Choosing variables for an inferential model</vt:lpstr>
      <vt:lpstr>Choosing variables for an inferential model</vt:lpstr>
      <vt:lpstr>Dimension reduction</vt:lpstr>
      <vt:lpstr>Collinearity</vt:lpstr>
      <vt:lpstr>Collinearity – Why is it a problem? </vt:lpstr>
      <vt:lpstr>Collinearity</vt:lpstr>
      <vt:lpstr>Dimension reduction</vt:lpstr>
      <vt:lpstr>Everything that you need to know about Factor Analysis/Dimension Reduction</vt:lpstr>
      <vt:lpstr>Why?</vt:lpstr>
      <vt:lpstr>What are we doing?</vt:lpstr>
      <vt:lpstr>When do we use it?</vt:lpstr>
      <vt:lpstr>Approaches?</vt:lpstr>
      <vt:lpstr>What are we looking at?</vt:lpstr>
      <vt:lpstr>What are we looking at?</vt:lpstr>
      <vt:lpstr>Factors/Components?</vt:lpstr>
      <vt:lpstr>Factors?</vt:lpstr>
      <vt:lpstr>Example (From Andy Field)</vt:lpstr>
      <vt:lpstr>Getting started</vt:lpstr>
      <vt:lpstr>Getting started</vt:lpstr>
      <vt:lpstr>Getting started</vt:lpstr>
      <vt:lpstr>What is a Factor/Component?</vt:lpstr>
      <vt:lpstr>Graphical Representation of a factor plot</vt:lpstr>
      <vt:lpstr>Principal Component Analysis (PCA)</vt:lpstr>
      <vt:lpstr>Factor Analysis V Principal Components Analysis</vt:lpstr>
      <vt:lpstr>Assumptions</vt:lpstr>
      <vt:lpstr>Mathematical Equation</vt:lpstr>
      <vt:lpstr>Mathematical Equation</vt:lpstr>
      <vt:lpstr>Loadings</vt:lpstr>
      <vt:lpstr>Loadings</vt:lpstr>
      <vt:lpstr>Mathematical Representation of a factor plot</vt:lpstr>
      <vt:lpstr>Mathematical Representation of a factor plot</vt:lpstr>
      <vt:lpstr>Doing Factor Analysis:  An Example (Andy Field) </vt:lpstr>
      <vt:lpstr>RAQ Questionnaire</vt:lpstr>
      <vt:lpstr>Initial Considerations</vt:lpstr>
      <vt:lpstr>Step 1: Generate a correlation matrix  (lots of ways)</vt:lpstr>
      <vt:lpstr>Step 1: Generate a correlation matrix  (lots of ways)</vt:lpstr>
      <vt:lpstr>Screen Correlation Matrix</vt:lpstr>
      <vt:lpstr>Step 2: Generate Relevant Statistics</vt:lpstr>
      <vt:lpstr>Step 2: Generate Relevant Statistics</vt:lpstr>
      <vt:lpstr>Step 2: Generate Relevant Statistics</vt:lpstr>
      <vt:lpstr>Initial Considerations – Is it possible?</vt:lpstr>
      <vt:lpstr>Our Example RAQ</vt:lpstr>
      <vt:lpstr>Step 3: Do The Dimension Reduction</vt:lpstr>
      <vt:lpstr>FA/PCA</vt:lpstr>
      <vt:lpstr>Step 3: Do the Dimension Reduction</vt:lpstr>
      <vt:lpstr>Step 3: Do the Dimension Reduction</vt:lpstr>
      <vt:lpstr>How many variables do we want?</vt:lpstr>
      <vt:lpstr>Extracting the factors</vt:lpstr>
      <vt:lpstr>Retrieving our eigenvalues</vt:lpstr>
      <vt:lpstr>Our example</vt:lpstr>
      <vt:lpstr>Finding Factors</vt:lpstr>
      <vt:lpstr>Scree Plot</vt:lpstr>
      <vt:lpstr>Our Example</vt:lpstr>
      <vt:lpstr>Factor/Component Extraction</vt:lpstr>
      <vt:lpstr>Total Variance Explained</vt:lpstr>
      <vt:lpstr>Variance Explained</vt:lpstr>
      <vt:lpstr>In R</vt:lpstr>
      <vt:lpstr>Deciding on Factors/Components to Retain</vt:lpstr>
      <vt:lpstr>Loadings (PA1=Dim1=Component 1)</vt:lpstr>
      <vt:lpstr>Communalities</vt:lpstr>
      <vt:lpstr>Communalities</vt:lpstr>
      <vt:lpstr>Factor/Component Matrix - Loadings</vt:lpstr>
      <vt:lpstr>Communalities </vt:lpstr>
      <vt:lpstr>Communalities </vt:lpstr>
      <vt:lpstr>Step 4: Factor Rotation</vt:lpstr>
      <vt:lpstr>Rotation – Why?</vt:lpstr>
      <vt:lpstr>Geometric Rotation</vt:lpstr>
      <vt:lpstr>Geometric Rotation</vt:lpstr>
      <vt:lpstr>PowerPoint Presentation</vt:lpstr>
      <vt:lpstr>Rotation</vt:lpstr>
      <vt:lpstr>Rotated Factor Matrix(FA)</vt:lpstr>
      <vt:lpstr>Step 4: Reliability Analysis</vt:lpstr>
      <vt:lpstr>Interpreting Cronbach’s Alpha</vt:lpstr>
      <vt:lpstr>Reliability: </vt:lpstr>
      <vt:lpstr>Item-Total Statistics:   Fear of Computers sub-scale</vt:lpstr>
      <vt:lpstr>Item-Total Statistics:   Fear of Statistics sub-scale</vt:lpstr>
      <vt:lpstr>In R</vt:lpstr>
      <vt:lpstr>Reporting the Results </vt:lpstr>
      <vt:lpstr>The End?</vt:lpstr>
      <vt:lpstr>Exploratory Factor Analysis (EFA)</vt:lpstr>
      <vt:lpstr>Exploratory Factor Analysis (EFA)</vt:lpstr>
      <vt:lpstr>Principal  Component Analysis (PCA)</vt:lpstr>
      <vt:lpstr>Principal  Component Analysis (PCA)</vt:lpstr>
      <vt:lpstr>Principal Component Analysis (PCA)</vt:lpstr>
      <vt:lpstr>PCA and EFA Requirements</vt:lpstr>
      <vt:lpstr>PCA</vt:lpstr>
      <vt:lpstr>Factor Analysis v Principal Component Analysis</vt:lpstr>
      <vt:lpstr>Factor Analysis v Principal Component Analysis</vt:lpstr>
      <vt:lpstr>Factor Analysis v Principal Component Analysis</vt:lpstr>
      <vt:lpstr>PCA V EFA </vt:lpstr>
      <vt:lpstr>PowerPoint Presentation</vt:lpstr>
    </vt:vector>
  </TitlesOfParts>
  <Company>University of Sussex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Andy Field</dc:creator>
  <cp:lastModifiedBy>Bojan Bozic</cp:lastModifiedBy>
  <cp:revision>314</cp:revision>
  <dcterms:created xsi:type="dcterms:W3CDTF">2010-10-05T07:56:41Z</dcterms:created>
  <dcterms:modified xsi:type="dcterms:W3CDTF">2019-11-05T23:10:52Z</dcterms:modified>
</cp:coreProperties>
</file>